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tmp" ContentType="image/pn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60" r:id="rId1"/>
  </p:sldMasterIdLst>
  <p:notesMasterIdLst>
    <p:notesMasterId r:id="rId40"/>
  </p:notesMasterIdLst>
  <p:sldIdLst>
    <p:sldId id="256" r:id="rId2"/>
    <p:sldId id="298" r:id="rId3"/>
    <p:sldId id="258" r:id="rId4"/>
    <p:sldId id="262" r:id="rId5"/>
    <p:sldId id="263" r:id="rId6"/>
    <p:sldId id="299" r:id="rId7"/>
    <p:sldId id="268" r:id="rId8"/>
    <p:sldId id="272" r:id="rId9"/>
    <p:sldId id="273" r:id="rId10"/>
    <p:sldId id="274" r:id="rId11"/>
    <p:sldId id="275" r:id="rId12"/>
    <p:sldId id="307" r:id="rId13"/>
    <p:sldId id="277" r:id="rId14"/>
    <p:sldId id="266" r:id="rId15"/>
    <p:sldId id="310" r:id="rId16"/>
    <p:sldId id="281" r:id="rId17"/>
    <p:sldId id="283" r:id="rId18"/>
    <p:sldId id="284" r:id="rId19"/>
    <p:sldId id="354" r:id="rId20"/>
    <p:sldId id="358" r:id="rId21"/>
    <p:sldId id="285" r:id="rId22"/>
    <p:sldId id="286" r:id="rId23"/>
    <p:sldId id="288" r:id="rId24"/>
    <p:sldId id="289" r:id="rId25"/>
    <p:sldId id="311" r:id="rId26"/>
    <p:sldId id="291" r:id="rId27"/>
    <p:sldId id="295" r:id="rId28"/>
    <p:sldId id="296" r:id="rId29"/>
    <p:sldId id="297" r:id="rId30"/>
    <p:sldId id="292" r:id="rId31"/>
    <p:sldId id="348" r:id="rId32"/>
    <p:sldId id="314" r:id="rId33"/>
    <p:sldId id="315" r:id="rId34"/>
    <p:sldId id="316" r:id="rId35"/>
    <p:sldId id="318" r:id="rId36"/>
    <p:sldId id="319" r:id="rId37"/>
    <p:sldId id="356" r:id="rId38"/>
    <p:sldId id="321" r:id="rId3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C7CDE7FC-B1CA-442A-8729-5097F1A3D772}">
          <p14:sldIdLst>
            <p14:sldId id="256"/>
            <p14:sldId id="298"/>
            <p14:sldId id="258"/>
            <p14:sldId id="262"/>
            <p14:sldId id="263"/>
            <p14:sldId id="299"/>
            <p14:sldId id="268"/>
            <p14:sldId id="272"/>
            <p14:sldId id="273"/>
            <p14:sldId id="274"/>
            <p14:sldId id="275"/>
            <p14:sldId id="307"/>
            <p14:sldId id="277"/>
            <p14:sldId id="266"/>
            <p14:sldId id="310"/>
            <p14:sldId id="281"/>
            <p14:sldId id="283"/>
            <p14:sldId id="284"/>
            <p14:sldId id="354"/>
            <p14:sldId id="358"/>
            <p14:sldId id="285"/>
            <p14:sldId id="286"/>
            <p14:sldId id="288"/>
            <p14:sldId id="289"/>
            <p14:sldId id="311"/>
            <p14:sldId id="291"/>
            <p14:sldId id="295"/>
            <p14:sldId id="296"/>
            <p14:sldId id="297"/>
            <p14:sldId id="292"/>
            <p14:sldId id="348"/>
            <p14:sldId id="314"/>
          </p14:sldIdLst>
        </p14:section>
        <p14:section name="Untitled Section" id="{B41743FC-5E42-4EE1-A097-F1F5D138E625}">
          <p14:sldIdLst>
            <p14:sldId id="315"/>
            <p14:sldId id="316"/>
            <p14:sldId id="318"/>
            <p14:sldId id="319"/>
            <p14:sldId id="356"/>
            <p14:sldId id="32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A6A6A6"/>
    <a:srgbClr val="000000"/>
    <a:srgbClr val="EAEAEA"/>
    <a:srgbClr val="DDDD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353" autoAdjust="0"/>
    <p:restoredTop sz="94697" autoAdjust="0"/>
  </p:normalViewPr>
  <p:slideViewPr>
    <p:cSldViewPr>
      <p:cViewPr varScale="1">
        <p:scale>
          <a:sx n="85" d="100"/>
          <a:sy n="85" d="100"/>
        </p:scale>
        <p:origin x="1896" y="1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notesMaster" Target="notesMasters/notesMaster1.xml"/><Relationship Id="rId41" Type="http://schemas.openxmlformats.org/officeDocument/2006/relationships/presProps" Target="presProps.xml"/><Relationship Id="rId42" Type="http://schemas.openxmlformats.org/officeDocument/2006/relationships/viewProps" Target="viewProps.xml"/><Relationship Id="rId43" Type="http://schemas.openxmlformats.org/officeDocument/2006/relationships/theme" Target="theme/theme1.xml"/><Relationship Id="rId4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>
                <a:latin typeface="Open Sans" panose="020B0606030504020204" pitchFamily="34" charset="0"/>
              </a:defRPr>
            </a:lvl1pPr>
          </a:lstStyle>
          <a:p>
            <a:endParaRPr lang="he-IL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>
                <a:latin typeface="Open Sans" panose="020B0606030504020204" pitchFamily="34" charset="0"/>
              </a:defRPr>
            </a:lvl1pPr>
          </a:lstStyle>
          <a:p>
            <a:fld id="{2E3C1791-82D0-465D-A48D-8C325218BAC2}" type="datetimeFigureOut">
              <a:rPr lang="he-IL" smtClean="0"/>
              <a:pPr/>
              <a:t>כ"ב.כסלו.תשע"ז</a:t>
            </a:fld>
            <a:endParaRPr lang="he-IL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he-IL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he-IL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>
                <a:latin typeface="Open Sans" panose="020B0606030504020204" pitchFamily="34" charset="0"/>
              </a:defRPr>
            </a:lvl1pPr>
          </a:lstStyle>
          <a:p>
            <a:endParaRPr lang="he-I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>
                <a:latin typeface="Open Sans" panose="020B0606030504020204" pitchFamily="34" charset="0"/>
              </a:defRPr>
            </a:lvl1pPr>
          </a:lstStyle>
          <a:p>
            <a:fld id="{309C3E5E-4F46-4F99-94B7-2E737A7B5F85}" type="slidenum">
              <a:rPr lang="he-IL" smtClean="0"/>
              <a:pPr/>
              <a:t>‹#›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4187587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Open Sans" panose="020B0606030504020204" pitchFamily="34" charset="0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Open Sans" panose="020B0606030504020204" pitchFamily="34" charset="0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Open Sans" panose="020B0606030504020204" pitchFamily="34" charset="0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Open Sans" panose="020B0606030504020204" pitchFamily="34" charset="0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Open Sans" panose="020B0606030504020204" pitchFamily="34" charset="0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he-I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DEABC-D766-4322-8E78-B830FAE35C72}" type="datetime4">
              <a:rPr lang="en-US" smtClean="0"/>
              <a:pPr/>
              <a:t>December 22, 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32284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31F9E-604E-4343-9F29-EF72E8231CAD}" type="datetime4">
              <a:rPr lang="en-US" smtClean="0"/>
              <a:pPr/>
              <a:t>December 22,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4493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8E1CE-37F8-4102-8DF9-852A0A51F293}" type="datetime4">
              <a:rPr lang="en-US" smtClean="0"/>
              <a:pPr/>
              <a:t>December 22,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9117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33F43-3E86-47E4-BFBB-2476D384E1C6}" type="datetime4">
              <a:rPr lang="en-US" smtClean="0"/>
              <a:pPr/>
              <a:t>December 22,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3952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r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663BA-01FC-4367-B6F3-ABB2645D55F1}" type="datetime4">
              <a:rPr lang="en-US" smtClean="0"/>
              <a:pPr/>
              <a:t>December 22, 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72937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19C71-EC74-44AF-B27E-FC7DC3C3A61D}" type="datetime4">
              <a:rPr lang="en-US" smtClean="0"/>
              <a:pPr/>
              <a:t>December 22, 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3459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CDA29-3CBE-48EA-92AE-A996835462BA}" type="datetime4">
              <a:rPr lang="en-US" smtClean="0"/>
              <a:pPr/>
              <a:t>December 22, 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9965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EC054-3869-4501-B163-1BBFDE8DCE04}" type="datetime4">
              <a:rPr lang="en-US" smtClean="0"/>
              <a:pPr/>
              <a:t>December 22, 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2594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3D831-56C1-49CF-8EF7-8B9A98402BCD}" type="datetime4">
              <a:rPr lang="en-US" smtClean="0"/>
              <a:pPr/>
              <a:t>December 22, 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4217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AD5615-7F4F-4584-84D5-CC95918C321F}" type="datetime4">
              <a:rPr lang="en-US" smtClean="0"/>
              <a:pPr/>
              <a:t>December 22, 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3777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e-I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EA923-9BEE-48CE-9F28-5B525F399BAD}" type="datetime4">
              <a:rPr lang="en-US" smtClean="0"/>
              <a:pPr/>
              <a:t>December 22, 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6451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he-I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he-I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</a:defRPr>
            </a:lvl1pPr>
          </a:lstStyle>
          <a:p>
            <a:fld id="{17D0EFEE-2756-4A20-BF2A-63F0A94F99AC}" type="datetime4">
              <a:rPr lang="en-US" smtClean="0"/>
              <a:pPr/>
              <a:t>December 22, 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</a:defRPr>
            </a:lvl1pPr>
          </a:lstStyle>
          <a:p>
            <a:fld id="{F38DF745-7D3F-47F4-83A3-874385CFAA6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77898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hdr="0" ftr="0" dt="0"/>
  <p:txStyles>
    <p:titleStyle>
      <a:lvl1pPr algn="ctr" defTabSz="914400" rtl="1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Open Sans" panose="020B0606030504020204" pitchFamily="34" charset="0"/>
          <a:ea typeface="+mj-ea"/>
          <a:cs typeface="+mj-cs"/>
        </a:defRPr>
      </a:lvl1pPr>
    </p:titleStyle>
    <p:bodyStyle>
      <a:lvl1pPr marL="342900" indent="-342900" algn="r" defTabSz="914400" rtl="1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Open Sans" panose="020B0606030504020204" pitchFamily="34" charset="0"/>
          <a:ea typeface="+mn-ea"/>
          <a:cs typeface="+mn-cs"/>
        </a:defRPr>
      </a:lvl1pPr>
      <a:lvl2pPr marL="742950" indent="-285750" algn="r" defTabSz="914400" rtl="1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Open Sans" panose="020B0606030504020204" pitchFamily="34" charset="0"/>
          <a:ea typeface="+mn-ea"/>
          <a:cs typeface="+mn-cs"/>
        </a:defRPr>
      </a:lvl2pPr>
      <a:lvl3pPr marL="1143000" indent="-228600" algn="r" defTabSz="914400" rtl="1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Open Sans" panose="020B0606030504020204" pitchFamily="34" charset="0"/>
          <a:ea typeface="+mn-ea"/>
          <a:cs typeface="+mn-cs"/>
        </a:defRPr>
      </a:lvl3pPr>
      <a:lvl4pPr marL="1600200" indent="-228600" algn="r" defTabSz="914400" rtl="1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Open Sans" panose="020B0606030504020204" pitchFamily="34" charset="0"/>
          <a:ea typeface="+mn-ea"/>
          <a:cs typeface="+mn-cs"/>
        </a:defRPr>
      </a:lvl4pPr>
      <a:lvl5pPr marL="2057400" indent="-228600" algn="r" defTabSz="914400" rtl="1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Open Sans" panose="020B0606030504020204" pitchFamily="34" charset="0"/>
          <a:ea typeface="+mn-ea"/>
          <a:cs typeface="+mn-cs"/>
        </a:defRPr>
      </a:lvl5pPr>
      <a:lvl6pPr marL="2514600" indent="-228600" algn="r" defTabSz="914400" rtl="1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4" Type="http://schemas.openxmlformats.org/officeDocument/2006/relationships/image" Target="../media/image14.jpeg"/><Relationship Id="rId5" Type="http://schemas.openxmlformats.org/officeDocument/2006/relationships/image" Target="../media/image15.jpeg"/><Relationship Id="rId6" Type="http://schemas.openxmlformats.org/officeDocument/2006/relationships/image" Target="../media/image16.jpeg"/><Relationship Id="rId7" Type="http://schemas.openxmlformats.org/officeDocument/2006/relationships/image" Target="../media/image17.jpeg"/><Relationship Id="rId8" Type="http://schemas.openxmlformats.org/officeDocument/2006/relationships/image" Target="../media/image18.jpeg"/><Relationship Id="rId9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jpeg"/><Relationship Id="rId3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3" Type="http://schemas.openxmlformats.org/officeDocument/2006/relationships/image" Target="../media/image36.tmp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9.jpe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Relationship Id="rId3" Type="http://schemas.openxmlformats.org/officeDocument/2006/relationships/image" Target="../media/image42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Relationship Id="rId3" Type="http://schemas.openxmlformats.org/officeDocument/2006/relationships/image" Target="../media/image45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dx.doi.org/10.1101/022640" TargetMode="External"/><Relationship Id="rId3" Type="http://schemas.openxmlformats.org/officeDocument/2006/relationships/hyperlink" Target="https://curveball.yoavram.com/" TargetMode="Externa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5" Type="http://schemas.openxmlformats.org/officeDocument/2006/relationships/image" Target="../media/image49.png"/><Relationship Id="rId6" Type="http://schemas.openxmlformats.org/officeDocument/2006/relationships/image" Target="../media/image50.png"/><Relationship Id="rId7" Type="http://schemas.openxmlformats.org/officeDocument/2006/relationships/image" Target="../media/image51.png"/><Relationship Id="rId8" Type="http://schemas.openxmlformats.org/officeDocument/2006/relationships/image" Target="../media/image52.png"/><Relationship Id="rId9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mp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gi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mp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D:\Dropbox\ex silico\microscope\26JUN15\930_comp\comp_start00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0528" y="-459432"/>
            <a:ext cx="9505056" cy="8019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91680" y="260648"/>
            <a:ext cx="5688632" cy="3168352"/>
          </a:xfrm>
          <a:solidFill>
            <a:srgbClr val="FFFFFF">
              <a:alpha val="29804"/>
            </a:srgbClr>
          </a:solidFill>
        </p:spPr>
        <p:txBody>
          <a:bodyPr>
            <a:noAutofit/>
          </a:bodyPr>
          <a:lstStyle/>
          <a:p>
            <a:pPr lvl="0" rtl="0">
              <a:spcBef>
                <a:spcPct val="20000"/>
              </a:spcBef>
            </a:pPr>
            <a:r>
              <a:rPr lang="en-US" sz="5400" dirty="0" smtClean="0">
                <a:solidFill>
                  <a:srgbClr val="FFFF00"/>
                </a:solidFill>
              </a:rPr>
              <a:t>­­­­­The Evolution of </a:t>
            </a:r>
            <a:br>
              <a:rPr lang="en-US" sz="5400" dirty="0" smtClean="0">
                <a:solidFill>
                  <a:srgbClr val="FFFF00"/>
                </a:solidFill>
              </a:rPr>
            </a:br>
            <a:r>
              <a:rPr lang="en-US" sz="5400" dirty="0" smtClean="0">
                <a:solidFill>
                  <a:srgbClr val="FFFF00"/>
                </a:solidFill>
              </a:rPr>
              <a:t>Stress-Induced Mutagenesis</a:t>
            </a:r>
            <a:endParaRPr lang="en-US" sz="5400" dirty="0">
              <a:solidFill>
                <a:schemeClr val="bg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123728" y="4221088"/>
            <a:ext cx="4968552" cy="2616101"/>
          </a:xfrm>
          <a:prstGeom prst="rect">
            <a:avLst/>
          </a:prstGeom>
          <a:solidFill>
            <a:srgbClr val="FFFFFF">
              <a:alpha val="29804"/>
            </a:srgbClr>
          </a:solidFill>
        </p:spPr>
        <p:txBody>
          <a:bodyPr wrap="square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</a:rPr>
              <a:t>Yoav Ram</a:t>
            </a:r>
            <a:br>
              <a:rPr lang="en-US" sz="4400" dirty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</a:rPr>
            </a:br>
            <a:r>
              <a:rPr lang="en-US" sz="2400" dirty="0" smtClean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</a:rPr>
              <a:t>Stanford </a:t>
            </a:r>
            <a:r>
              <a:rPr lang="en-US" sz="2400" dirty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</a:rPr>
              <a:t>University</a:t>
            </a:r>
            <a:br>
              <a:rPr lang="en-US" sz="2400" dirty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</a:rPr>
            </a:br>
            <a:endParaRPr lang="en-US" sz="2400" dirty="0">
              <a:solidFill>
                <a:schemeClr val="bg1"/>
              </a:solidFill>
              <a:latin typeface="Open Sans" charset="0"/>
              <a:ea typeface="Open Sans" charset="0"/>
              <a:cs typeface="Open Sans" charset="0"/>
            </a:endParaRP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</a:rPr>
              <a:t/>
            </a:r>
            <a:br>
              <a:rPr lang="en-US" sz="2400" dirty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</a:rPr>
            </a:br>
            <a:r>
              <a:rPr lang="en-US" sz="2400" dirty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</a:rPr>
              <a:t>Hebrew University of Jerusalem</a:t>
            </a:r>
            <a:br>
              <a:rPr lang="en-US" sz="2400" dirty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</a:rPr>
            </a:br>
            <a:r>
              <a:rPr lang="en-US" sz="2400" dirty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</a:rPr>
              <a:t>13 December 2016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3003" y="968364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6322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32"/>
          <p:cNvSpPr>
            <a:spLocks noGrp="1"/>
          </p:cNvSpPr>
          <p:nvPr>
            <p:ph type="title"/>
          </p:nvPr>
        </p:nvSpPr>
        <p:spPr>
          <a:xfrm>
            <a:off x="770398" y="274638"/>
            <a:ext cx="8229600" cy="1143000"/>
          </a:xfrm>
        </p:spPr>
        <p:txBody>
          <a:bodyPr/>
          <a:lstStyle/>
          <a:p>
            <a:pPr rtl="0"/>
            <a:r>
              <a:rPr lang="en-US" b="1" dirty="0" smtClean="0"/>
              <a:t>Evidence</a:t>
            </a:r>
            <a:endParaRPr lang="he-IL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70398" y="6356350"/>
            <a:ext cx="2133600" cy="365125"/>
          </a:xfrm>
        </p:spPr>
        <p:txBody>
          <a:bodyPr/>
          <a:lstStyle/>
          <a:p>
            <a:fld id="{F38DF745-7D3F-47F4-83A3-874385CFAA69}" type="slidenum">
              <a:rPr lang="en-US" smtClean="0"/>
              <a:pPr/>
              <a:t>10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481366" y="173981"/>
            <a:ext cx="2164434" cy="2160379"/>
            <a:chOff x="168168" y="173981"/>
            <a:chExt cx="2164434" cy="2160379"/>
          </a:xfrm>
        </p:grpSpPr>
        <p:pic>
          <p:nvPicPr>
            <p:cNvPr id="7" name="Picture 5" descr="D:\My Documents\yoavram\sim\presentation\Chlamydomonas_(10000x).jpg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613"/>
            <a:stretch/>
          </p:blipFill>
          <p:spPr bwMode="auto">
            <a:xfrm>
              <a:off x="172602" y="223696"/>
              <a:ext cx="2160000" cy="2110664"/>
            </a:xfrm>
            <a:prstGeom prst="rect">
              <a:avLst/>
            </a:prstGeom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/>
            <p:cNvSpPr/>
            <p:nvPr/>
          </p:nvSpPr>
          <p:spPr>
            <a:xfrm>
              <a:off x="168168" y="173981"/>
              <a:ext cx="147367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Open Sans" panose="020B0606030504020204" pitchFamily="34" charset="0"/>
                </a:rPr>
                <a:t>Green </a:t>
              </a:r>
              <a:r>
                <a:rPr lang="en-US" dirty="0" err="1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Open Sans" panose="020B0606030504020204" pitchFamily="34" charset="0"/>
                </a:rPr>
                <a:t>algea</a:t>
              </a:r>
              <a:endParaRPr lang="he-I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 pitchFamily="34" charset="0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467544" y="2763416"/>
            <a:ext cx="2160000" cy="1656184"/>
            <a:chOff x="154346" y="2622253"/>
            <a:chExt cx="2160000" cy="1656184"/>
          </a:xfrm>
        </p:grpSpPr>
        <p:pic>
          <p:nvPicPr>
            <p:cNvPr id="10" name="Picture 4" descr="D:\My Documents\yoavram\sim\presentation\Bacillus_subtilis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4346" y="2622253"/>
              <a:ext cx="2160000" cy="1620000"/>
            </a:xfrm>
            <a:prstGeom prst="rect">
              <a:avLst/>
            </a:prstGeom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/>
            <p:cNvSpPr/>
            <p:nvPr/>
          </p:nvSpPr>
          <p:spPr>
            <a:xfrm>
              <a:off x="166395" y="3909105"/>
              <a:ext cx="174438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i="1" dirty="0" smtClean="0">
                  <a:latin typeface="Open Sans" panose="020B0606030504020204" pitchFamily="34" charset="0"/>
                </a:rPr>
                <a:t>B</a:t>
              </a:r>
              <a:r>
                <a:rPr lang="en-US" i="1" dirty="0">
                  <a:latin typeface="Open Sans" panose="020B0606030504020204" pitchFamily="34" charset="0"/>
                </a:rPr>
                <a:t>acillus </a:t>
              </a:r>
              <a:r>
                <a:rPr lang="en-US" i="1" dirty="0" err="1" smtClean="0">
                  <a:latin typeface="Open Sans" panose="020B0606030504020204" pitchFamily="34" charset="0"/>
                </a:rPr>
                <a:t>subtilis</a:t>
              </a:r>
              <a:endParaRPr lang="he-IL" i="1" dirty="0">
                <a:latin typeface="Open Sans" panose="020B0606030504020204" pitchFamily="34" charset="0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67544" y="4800600"/>
            <a:ext cx="2190635" cy="1752600"/>
            <a:chOff x="154346" y="4495800"/>
            <a:chExt cx="2190635" cy="1752600"/>
          </a:xfrm>
        </p:grpSpPr>
        <p:pic>
          <p:nvPicPr>
            <p:cNvPr id="13" name="Picture 2" descr="Drosophila melanogaster - side (aka)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4346" y="4495800"/>
              <a:ext cx="2160000" cy="167400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Rectangle 13"/>
            <p:cNvSpPr/>
            <p:nvPr/>
          </p:nvSpPr>
          <p:spPr>
            <a:xfrm>
              <a:off x="467544" y="5879068"/>
              <a:ext cx="187743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i="1" dirty="0" smtClean="0">
                  <a:latin typeface="Open Sans" panose="020B0606030504020204" pitchFamily="34" charset="0"/>
                </a:rPr>
                <a:t>D. Melanogaster</a:t>
              </a:r>
              <a:endParaRPr lang="he-IL" dirty="0">
                <a:latin typeface="Open Sans" panose="020B0606030504020204" pitchFamily="34" charset="0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6716767" y="292082"/>
            <a:ext cx="1921281" cy="1696758"/>
            <a:chOff x="2572675" y="2659186"/>
            <a:chExt cx="1921281" cy="1696758"/>
          </a:xfrm>
        </p:grpSpPr>
        <p:pic>
          <p:nvPicPr>
            <p:cNvPr id="16" name="Picture 4" descr="http://upload.wikimedia.org/wikipedia/commons/thumb/6/6a/CelegansGoldsteinLabUNC.jpg/200px-CelegansGoldsteinLabUNC.jp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88956" y="2659186"/>
              <a:ext cx="1905000" cy="1619251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Rectangle 16"/>
            <p:cNvSpPr/>
            <p:nvPr/>
          </p:nvSpPr>
          <p:spPr>
            <a:xfrm>
              <a:off x="2572675" y="3986612"/>
              <a:ext cx="143500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latin typeface="Open Sans" panose="020B0606030504020204" pitchFamily="34" charset="0"/>
                </a:rPr>
                <a:t>Nematodes</a:t>
              </a:r>
              <a:endParaRPr lang="he-IL" dirty="0">
                <a:latin typeface="Open Sans" panose="020B0606030504020204" pitchFamily="34" charset="0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3151648" y="4838700"/>
            <a:ext cx="2571750" cy="1790700"/>
            <a:chOff x="2623369" y="4533900"/>
            <a:chExt cx="2571750" cy="1790700"/>
          </a:xfrm>
        </p:grpSpPr>
        <p:pic>
          <p:nvPicPr>
            <p:cNvPr id="19" name="Picture 6" descr="http://upload.wikimedia.org/wikipedia/commons/thumb/0/0a/TB_Culture.jpg/270px-TB_Culture.jp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23369" y="4533900"/>
              <a:ext cx="2571750" cy="171450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Rectangle 19"/>
            <p:cNvSpPr/>
            <p:nvPr/>
          </p:nvSpPr>
          <p:spPr>
            <a:xfrm>
              <a:off x="3064227" y="5955268"/>
              <a:ext cx="173637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r"/>
              <a:r>
                <a:rPr lang="en-US" i="1" dirty="0" smtClean="0">
                  <a:solidFill>
                    <a:schemeClr val="bg1"/>
                  </a:solidFill>
                  <a:latin typeface="Open Sans" panose="020B0606030504020204" pitchFamily="34" charset="0"/>
                </a:rPr>
                <a:t>M. tuberculosis</a:t>
              </a:r>
              <a:endParaRPr lang="he-IL" i="1" dirty="0">
                <a:solidFill>
                  <a:schemeClr val="bg1"/>
                </a:solidFill>
                <a:latin typeface="Open Sans" panose="020B0606030504020204" pitchFamily="34" charset="0"/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6256798" y="2365524"/>
            <a:ext cx="2381250" cy="2017892"/>
            <a:chOff x="6477000" y="2641545"/>
            <a:chExt cx="2381250" cy="2017892"/>
          </a:xfrm>
        </p:grpSpPr>
        <p:pic>
          <p:nvPicPr>
            <p:cNvPr id="22" name="Picture 8" descr="http://upload.wikimedia.org/wikipedia/commons/thumb/3/32/EscherichiaColi_NIAID.jpg/250px-EscherichiaColi_NIAID.jp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77000" y="2659186"/>
              <a:ext cx="2381250" cy="2000251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Rectangle 22"/>
            <p:cNvSpPr/>
            <p:nvPr/>
          </p:nvSpPr>
          <p:spPr>
            <a:xfrm>
              <a:off x="8036773" y="2641545"/>
              <a:ext cx="77296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i="1" dirty="0" smtClean="0">
                  <a:solidFill>
                    <a:schemeClr val="bg1"/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Open Sans" panose="020B0606030504020204" pitchFamily="34" charset="0"/>
                </a:rPr>
                <a:t>E. coli</a:t>
              </a:r>
              <a:endParaRPr lang="he-IL" i="1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 pitchFamily="34" charset="0"/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6447298" y="4838700"/>
            <a:ext cx="2190750" cy="1674933"/>
            <a:chOff x="-2376846" y="3052406"/>
            <a:chExt cx="2190750" cy="1674933"/>
          </a:xfrm>
        </p:grpSpPr>
        <p:pic>
          <p:nvPicPr>
            <p:cNvPr id="25" name="Picture 10" descr="http://upload.wikimedia.org/wikipedia/commons/thumb/7/74/Listeria_monocytogenes_PHIL_2287_lores.jpg/230px-Listeria_monocytogenes_PHIL_2287_lores.jpg"/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8678" b="21667"/>
            <a:stretch/>
          </p:blipFill>
          <p:spPr bwMode="auto">
            <a:xfrm>
              <a:off x="-2376846" y="3052406"/>
              <a:ext cx="2190750" cy="1636469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Rectangle 25"/>
            <p:cNvSpPr/>
            <p:nvPr/>
          </p:nvSpPr>
          <p:spPr>
            <a:xfrm>
              <a:off x="-2349833" y="4358007"/>
              <a:ext cx="205697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r"/>
              <a:r>
                <a:rPr lang="en-US" i="1" dirty="0">
                  <a:latin typeface="Open Sans" panose="020B0606030504020204" pitchFamily="34" charset="0"/>
                </a:rPr>
                <a:t> L. </a:t>
              </a:r>
              <a:r>
                <a:rPr lang="en-US" i="1" dirty="0" err="1">
                  <a:latin typeface="Open Sans" panose="020B0606030504020204" pitchFamily="34" charset="0"/>
                </a:rPr>
                <a:t>monocytogenes</a:t>
              </a:r>
              <a:endParaRPr lang="he-IL" i="1" dirty="0">
                <a:latin typeface="Open Sans" panose="020B0606030504020204" pitchFamily="34" charset="0"/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2949873" y="2204896"/>
            <a:ext cx="2844498" cy="2214704"/>
            <a:chOff x="6100066" y="223696"/>
            <a:chExt cx="2844498" cy="2214704"/>
          </a:xfrm>
        </p:grpSpPr>
        <p:pic>
          <p:nvPicPr>
            <p:cNvPr id="29" name="Picture 12" descr="natural alternative cancer treatments therapy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00066" y="223696"/>
              <a:ext cx="2758184" cy="22065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Rectangle 29"/>
            <p:cNvSpPr/>
            <p:nvPr/>
          </p:nvSpPr>
          <p:spPr>
            <a:xfrm>
              <a:off x="6880986" y="2069068"/>
              <a:ext cx="206357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Open Sans" panose="020B0606030504020204" pitchFamily="34" charset="0"/>
                </a:rPr>
                <a:t>Breast cancer cell</a:t>
              </a:r>
              <a:endParaRPr lang="he-I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92874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rtl="0"/>
            <a:r>
              <a:rPr lang="en-US" b="1" dirty="0" smtClean="0"/>
              <a:t>Evolution of stress-induced mutagenesis</a:t>
            </a:r>
            <a:endParaRPr lang="he-IL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l" rtl="0">
              <a:buNone/>
            </a:pPr>
            <a:r>
              <a:rPr lang="en-US" sz="2800" b="1" dirty="0" smtClean="0"/>
              <a:t>Null hypothesis</a:t>
            </a:r>
          </a:p>
          <a:p>
            <a:pPr algn="l" rtl="0"/>
            <a:r>
              <a:rPr lang="en-US" sz="2800" b="0" dirty="0" smtClean="0"/>
              <a:t>Mutagenesis is the by-product of stress</a:t>
            </a:r>
          </a:p>
          <a:p>
            <a:pPr algn="l" rtl="0"/>
            <a:endParaRPr lang="en-US" sz="2800" b="0" dirty="0" smtClean="0"/>
          </a:p>
          <a:p>
            <a:pPr marL="0" indent="0" algn="l" rtl="0">
              <a:buNone/>
            </a:pPr>
            <a:r>
              <a:rPr lang="en-US" sz="2800" b="1" dirty="0" smtClean="0"/>
              <a:t>Alternative non-adaptive hypotheses</a:t>
            </a:r>
          </a:p>
          <a:p>
            <a:pPr algn="l" rtl="0"/>
            <a:r>
              <a:rPr lang="en-US" sz="2800" b="0" dirty="0" smtClean="0"/>
              <a:t>Cost of replication fidelity</a:t>
            </a:r>
          </a:p>
          <a:p>
            <a:pPr marL="0" indent="0" algn="l" rtl="0">
              <a:buNone/>
            </a:pPr>
            <a:endParaRPr lang="en-US" sz="2800" b="0" dirty="0" smtClean="0"/>
          </a:p>
          <a:p>
            <a:pPr marL="0" indent="0" algn="l" rtl="0">
              <a:buNone/>
            </a:pPr>
            <a:r>
              <a:rPr lang="en-US" sz="2800" b="1" dirty="0" smtClean="0"/>
              <a:t>Adaptive hypothesis</a:t>
            </a:r>
          </a:p>
          <a:p>
            <a:pPr algn="l" rtl="0"/>
            <a:r>
              <a:rPr lang="en-US" sz="2800" b="0" dirty="0" smtClean="0"/>
              <a:t>2</a:t>
            </a:r>
            <a:r>
              <a:rPr lang="en-US" sz="2800" b="0" baseline="30000" dirty="0" smtClean="0"/>
              <a:t>nd</a:t>
            </a:r>
            <a:r>
              <a:rPr lang="en-US" sz="2800" b="0" dirty="0" smtClean="0"/>
              <a:t> order selection</a:t>
            </a:r>
            <a:endParaRPr lang="he-IL" sz="2800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3074" name="Picture 2" descr="D:\projects\sim\sim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7640" y="3861048"/>
            <a:ext cx="2844800" cy="25527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1442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195" y="836712"/>
            <a:ext cx="8097217" cy="4720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 descr="http://takemydough.com/wp-content/uploads/2012/04/ecosphere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79" t="27604" r="43329" b="4934"/>
          <a:stretch/>
        </p:blipFill>
        <p:spPr bwMode="auto">
          <a:xfrm>
            <a:off x="7360096" y="116632"/>
            <a:ext cx="1676400" cy="1759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1" dirty="0" smtClean="0"/>
              <a:t>Constant environment</a:t>
            </a:r>
            <a:endParaRPr lang="he-IL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l" rtl="0">
              <a:buNone/>
            </a:pPr>
            <a:r>
              <a:rPr lang="en-US" sz="2400" b="0" dirty="0" smtClean="0"/>
              <a:t>Selection against generation of deleterious mutations</a:t>
            </a:r>
            <a:endParaRPr lang="he-IL" sz="2400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460466" y="5264040"/>
                <a:ext cx="8143982" cy="147732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>
                        <a:latin typeface="Cambria Math"/>
                      </a:rPr>
                      <m:t>𝑥</m:t>
                    </m:r>
                  </m:oMath>
                </a14:m>
                <a:r>
                  <a:rPr lang="en-US" dirty="0" smtClean="0">
                    <a:latin typeface="Open Sans" panose="020B0606030504020204" pitchFamily="34" charset="0"/>
                  </a:rPr>
                  <a:t>    - number </a:t>
                </a:r>
                <a:r>
                  <a:rPr lang="en-US" dirty="0">
                    <a:latin typeface="Open Sans" panose="020B0606030504020204" pitchFamily="34" charset="0"/>
                  </a:rPr>
                  <a:t>of harmful alleles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dirty="0" smtClean="0">
                    <a:latin typeface="Open Sans" panose="020B0606030504020204" pitchFamily="34" charset="0"/>
                  </a:rPr>
                  <a:t>   - frequency</a:t>
                </a:r>
                <a:r>
                  <a:rPr lang="en-US" dirty="0">
                    <a:latin typeface="Open Sans" panose="020B0606030504020204" pitchFamily="34" charset="0"/>
                  </a:rPr>
                  <a:t>	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dirty="0" smtClean="0">
                    <a:latin typeface="Open Sans" panose="020B0606030504020204" pitchFamily="34" charset="0"/>
                  </a:rPr>
                  <a:t>  - fitness </a:t>
                </a:r>
                <a:endParaRPr lang="en-US" dirty="0">
                  <a:latin typeface="Open Sans" panose="020B0606030504020204" pitchFamily="34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dirty="0" smtClean="0">
                    <a:latin typeface="Open Sans" panose="020B0606030504020204" pitchFamily="34" charset="0"/>
                  </a:rPr>
                  <a:t> - mutation </a:t>
                </a:r>
                <a:r>
                  <a:rPr lang="en-US" dirty="0">
                    <a:latin typeface="Open Sans" panose="020B0606030504020204" pitchFamily="34" charset="0"/>
                  </a:rPr>
                  <a:t>probability</a:t>
                </a:r>
              </a:p>
              <a:p>
                <a:r>
                  <a:rPr lang="el-GR" i="1" dirty="0">
                    <a:solidFill>
                      <a:srgbClr val="C00000"/>
                    </a:solidFill>
                    <a:latin typeface="Open Sans" panose="020B0606030504020204" pitchFamily="34" charset="0"/>
                  </a:rPr>
                  <a:t>δ</a:t>
                </a:r>
                <a:r>
                  <a:rPr lang="en-US" dirty="0">
                    <a:solidFill>
                      <a:srgbClr val="C00000"/>
                    </a:solidFill>
                    <a:latin typeface="Open Sans" panose="020B0606030504020204" pitchFamily="34" charset="0"/>
                  </a:rPr>
                  <a:t> - deleterious mutation</a:t>
                </a:r>
                <a:r>
                  <a:rPr lang="en-US" dirty="0">
                    <a:solidFill>
                      <a:srgbClr val="FF0000"/>
                    </a:solidFill>
                    <a:latin typeface="Open Sans" panose="020B0606030504020204" pitchFamily="34" charset="0"/>
                  </a:rPr>
                  <a:t> </a:t>
                </a:r>
                <a:r>
                  <a:rPr lang="en-US" dirty="0" smtClean="0">
                    <a:solidFill>
                      <a:srgbClr val="FF0000"/>
                    </a:solidFill>
                    <a:latin typeface="Open Sans" panose="020B0606030504020204" pitchFamily="34" charset="0"/>
                  </a:rPr>
                  <a:t>	</a:t>
                </a:r>
                <a:r>
                  <a:rPr lang="el-GR" dirty="0" smtClean="0">
                    <a:solidFill>
                      <a:srgbClr val="0070C0"/>
                    </a:solidFill>
                    <a:latin typeface="Open Sans" panose="020B0606030504020204" pitchFamily="34" charset="0"/>
                  </a:rPr>
                  <a:t>β</a:t>
                </a:r>
                <a:r>
                  <a:rPr lang="en-US" dirty="0" smtClean="0">
                    <a:solidFill>
                      <a:srgbClr val="0070C0"/>
                    </a:solidFill>
                    <a:latin typeface="Open Sans" panose="020B0606030504020204" pitchFamily="34" charset="0"/>
                  </a:rPr>
                  <a:t> </a:t>
                </a:r>
                <a:r>
                  <a:rPr lang="en-US" dirty="0">
                    <a:solidFill>
                      <a:srgbClr val="0070C0"/>
                    </a:solidFill>
                    <a:latin typeface="Open Sans" panose="020B0606030504020204" pitchFamily="34" charset="0"/>
                  </a:rPr>
                  <a:t>- beneficial mutation</a:t>
                </a:r>
                <a:endParaRPr lang="en-US" i="1" dirty="0">
                  <a:solidFill>
                    <a:srgbClr val="0070C0"/>
                  </a:solidFill>
                  <a:latin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466" y="5264040"/>
                <a:ext cx="8143982" cy="1477328"/>
              </a:xfrm>
              <a:prstGeom prst="rect">
                <a:avLst/>
              </a:prstGeom>
              <a:blipFill rotWithShape="1">
                <a:blip r:embed="rId4"/>
                <a:stretch>
                  <a:fillRect l="-674" t="-2066" b="-5785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5327576" y="6550223"/>
            <a:ext cx="3816424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en-US" sz="1400" dirty="0" smtClean="0">
                <a:latin typeface="Open Sans" panose="020B0606030504020204" pitchFamily="34" charset="0"/>
              </a:rPr>
              <a:t>Ram &amp; Hadany, Evolution 2012</a:t>
            </a:r>
            <a:endParaRPr lang="he-IL" sz="1400" dirty="0"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3566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en-US" b="1" dirty="0"/>
              <a:t>Constant environment</a:t>
            </a:r>
            <a:endParaRPr lang="he-IL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 marL="0" indent="0" algn="l" rtl="0">
                  <a:buNone/>
                </a:pPr>
                <a:r>
                  <a:rPr lang="en-US" sz="3600" dirty="0" smtClean="0">
                    <a:solidFill>
                      <a:schemeClr val="tx2"/>
                    </a:solidFill>
                  </a:rPr>
                  <a:t>General solution</a:t>
                </a:r>
              </a:p>
              <a:p>
                <a:pPr algn="l" rtl="0"/>
                <a:endParaRPr lang="en-US" sz="2800" dirty="0" smtClean="0">
                  <a:solidFill>
                    <a:schemeClr val="tx2"/>
                  </a:solidFill>
                </a:endParaRPr>
              </a:p>
              <a:p>
                <a:pPr marL="0" indent="0" algn="l" rtl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>
                          <a:latin typeface="Cambria Math"/>
                        </a:rPr>
                        <m:t>𝑠𝑖𝑔𝑛</m:t>
                      </m:r>
                      <m:f>
                        <m:fPr>
                          <m:ctrlPr>
                            <a:rPr lang="en-US" b="0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𝜕</m:t>
                          </m:r>
                          <m:acc>
                            <m:accPr>
                              <m:chr m:val="̅"/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𝜔</m:t>
                              </m:r>
                            </m:e>
                          </m:acc>
                        </m:num>
                        <m:den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b="0" i="1">
                                  <a:latin typeface="Cambria Math"/>
                                </a:rPr>
                                <m:t>𝑥</m:t>
                              </m:r>
                            </m:sub>
                          </m:sSub>
                        </m:den>
                      </m:f>
                      <m:r>
                        <a:rPr lang="en-US" b="0" i="1">
                          <a:latin typeface="Cambria Math"/>
                        </a:rPr>
                        <m:t>=</m:t>
                      </m:r>
                      <m:r>
                        <a:rPr lang="en-US" b="0" i="1">
                          <a:latin typeface="Cambria Math"/>
                        </a:rPr>
                        <m:t>𝑠𝑖𝑔𝑛</m:t>
                      </m:r>
                      <m:r>
                        <a:rPr lang="en-US" b="0" i="1" dirty="0">
                          <a:latin typeface="Cambria Math"/>
                        </a:rPr>
                        <m:t> </m:t>
                      </m:r>
                      <m:d>
                        <m:dPr>
                          <m:ctrlPr>
                            <a:rPr lang="en-US" b="0" i="1" dirty="0">
                              <a:latin typeface="Cambria Math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𝜔</m:t>
                              </m:r>
                            </m:e>
                          </m:acc>
                          <m:r>
                            <a:rPr lang="en-US" b="0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>
                                  <a:latin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b="0" i="1">
                                  <a:latin typeface="Cambria Math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pPr marL="0" lvl="0" indent="0" algn="l" rtl="0">
                  <a:buNone/>
                </a:pPr>
                <a:endParaRPr lang="en-US" sz="2400" dirty="0" smtClean="0">
                  <a:solidFill>
                    <a:prstClr val="black"/>
                  </a:solidFill>
                </a:endParaRPr>
              </a:p>
              <a:p>
                <a:pPr marL="0" lvl="0" indent="0" algn="ctr" rtl="0">
                  <a:buNone/>
                </a:pPr>
                <a:r>
                  <a:rPr lang="en-US" b="1" dirty="0" smtClean="0">
                    <a:solidFill>
                      <a:prstClr val="black"/>
                    </a:solidFill>
                  </a:rPr>
                  <a:t>Increasing </a:t>
                </a:r>
                <a:r>
                  <a:rPr lang="en-US" b="1" dirty="0">
                    <a:solidFill>
                      <a:prstClr val="black"/>
                    </a:solidFill>
                  </a:rPr>
                  <a:t>the mutation rate of individuals with below average fitness increases the population mean </a:t>
                </a:r>
                <a:r>
                  <a:rPr lang="en-US" b="1" dirty="0" smtClean="0">
                    <a:solidFill>
                      <a:prstClr val="black"/>
                    </a:solidFill>
                  </a:rPr>
                  <a:t>fitness</a:t>
                </a:r>
              </a:p>
              <a:p>
                <a:pPr marL="0" lvl="0" indent="0" algn="l" rtl="0">
                  <a:buNone/>
                </a:pPr>
                <a:endParaRPr lang="en-US" sz="2400" b="0" dirty="0" smtClean="0">
                  <a:solidFill>
                    <a:prstClr val="black"/>
                  </a:solidFill>
                </a:endParaRPr>
              </a:p>
              <a:p>
                <a:pPr marL="0" lvl="0" indent="0" algn="ctr" rtl="0">
                  <a:buNone/>
                </a:pPr>
                <a:r>
                  <a:rPr lang="en-US" sz="2600" b="1" dirty="0" smtClean="0">
                    <a:solidFill>
                      <a:schemeClr val="accent2"/>
                    </a:solidFill>
                  </a:rPr>
                  <a:t>Selection doesn’t always reduce the mutation rate!</a:t>
                </a:r>
                <a:endParaRPr lang="he-IL" sz="2600" b="1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926" t="-2830" b="-135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7" name="Picture 2" descr="http://takemydough.com/wp-content/uploads/2012/04/ecosphere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79" t="27604" r="43329" b="4934"/>
          <a:stretch/>
        </p:blipFill>
        <p:spPr bwMode="auto">
          <a:xfrm>
            <a:off x="7360096" y="116632"/>
            <a:ext cx="1676400" cy="1759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5327576" y="6550223"/>
            <a:ext cx="3816424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en-US" sz="1400" dirty="0" smtClean="0">
                <a:latin typeface="Open Sans" panose="020B0606030504020204" pitchFamily="34" charset="0"/>
              </a:rPr>
              <a:t>Ram &amp; Hadany, Evolution 2012</a:t>
            </a:r>
            <a:endParaRPr lang="he-IL" sz="1400" dirty="0"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2170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Changing environments</a:t>
            </a:r>
            <a:endParaRPr lang="he-IL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5410944" cy="4373563"/>
          </a:xfrm>
        </p:spPr>
        <p:txBody>
          <a:bodyPr>
            <a:normAutofit/>
          </a:bodyPr>
          <a:lstStyle/>
          <a:p>
            <a:pPr marL="0" indent="0" algn="l" rtl="0">
              <a:buNone/>
            </a:pPr>
            <a:r>
              <a:rPr lang="en-US" sz="2400" dirty="0" smtClean="0"/>
              <a:t>The </a:t>
            </a:r>
            <a:r>
              <a:rPr lang="en-US" sz="2400" b="1" dirty="0" smtClean="0">
                <a:solidFill>
                  <a:srgbClr val="C00000"/>
                </a:solidFill>
              </a:rPr>
              <a:t>Red Queen hypothesis</a:t>
            </a:r>
            <a:endParaRPr lang="en-US" sz="2400" b="1" dirty="0" smtClean="0"/>
          </a:p>
          <a:p>
            <a:pPr marL="0" indent="0" algn="l" rtl="0">
              <a:buNone/>
            </a:pPr>
            <a:r>
              <a:rPr lang="en-US" sz="2400" dirty="0" smtClean="0"/>
              <a:t>		       </a:t>
            </a:r>
            <a:r>
              <a:rPr lang="en-US" sz="2400" dirty="0"/>
              <a:t>	</a:t>
            </a:r>
            <a:r>
              <a:rPr lang="en-US" sz="2400" dirty="0" smtClean="0"/>
              <a:t>          </a:t>
            </a:r>
            <a:r>
              <a:rPr lang="en-US" sz="1800" b="0" dirty="0" smtClean="0"/>
              <a:t>van </a:t>
            </a:r>
            <a:r>
              <a:rPr lang="en-US" sz="1800" b="0" dirty="0" err="1" smtClean="0"/>
              <a:t>Valen</a:t>
            </a:r>
            <a:r>
              <a:rPr lang="en-US" sz="1800" b="0" dirty="0" smtClean="0"/>
              <a:t>, 1973</a:t>
            </a:r>
            <a:endParaRPr lang="en-US" sz="2400" b="0" dirty="0" smtClean="0"/>
          </a:p>
          <a:p>
            <a:pPr algn="l" rtl="0"/>
            <a:endParaRPr lang="en-US" sz="2400" b="0" dirty="0" smtClean="0"/>
          </a:p>
          <a:p>
            <a:pPr marL="0" indent="0" algn="l" rtl="0">
              <a:buNone/>
            </a:pPr>
            <a:r>
              <a:rPr lang="en-US" sz="2400" i="1" dirty="0" smtClean="0"/>
              <a:t>It takes all the running you can do, </a:t>
            </a:r>
          </a:p>
          <a:p>
            <a:pPr marL="0" indent="0" algn="l" rtl="0">
              <a:buNone/>
            </a:pPr>
            <a:r>
              <a:rPr lang="en-US" sz="2400" i="1" dirty="0" smtClean="0"/>
              <a:t>to keep in the same place.</a:t>
            </a:r>
            <a:r>
              <a:rPr lang="en-US" sz="2400" b="0" dirty="0" smtClean="0"/>
              <a:t> </a:t>
            </a:r>
          </a:p>
          <a:p>
            <a:pPr marL="0" indent="0" rtl="0">
              <a:buNone/>
            </a:pPr>
            <a:r>
              <a:rPr lang="en-US" sz="1800" b="0" dirty="0" smtClean="0"/>
              <a:t> - Lewis </a:t>
            </a:r>
            <a:r>
              <a:rPr lang="en-US" sz="1800" b="0" dirty="0" err="1" smtClean="0"/>
              <a:t>Carrol</a:t>
            </a:r>
            <a:r>
              <a:rPr lang="en-US" sz="1800" b="0" dirty="0" smtClean="0"/>
              <a:t>, Through the Looking Glass</a:t>
            </a:r>
          </a:p>
          <a:p>
            <a:pPr algn="l" rtl="0"/>
            <a:endParaRPr lang="en-US" sz="2400" b="0" dirty="0" smtClean="0"/>
          </a:p>
          <a:p>
            <a:pPr algn="l" rtl="0"/>
            <a:endParaRPr lang="en-US" sz="2400" b="0" dirty="0" smtClean="0"/>
          </a:p>
          <a:p>
            <a:pPr marL="0" indent="0" algn="l" rtl="0">
              <a:buNone/>
            </a:pPr>
            <a:r>
              <a:rPr lang="en-US" sz="2400" b="1" dirty="0" smtClean="0"/>
              <a:t>What happens when the environment changes frequently?</a:t>
            </a:r>
            <a:endParaRPr lang="en-US" sz="1800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5" name="Picture 3" descr="C:\Users\user\Documents\projects\sim\presentation\helena-bonham-carter-as-the-red-quee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7720" y="1844824"/>
            <a:ext cx="2700744" cy="399710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5041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4" y="1556792"/>
            <a:ext cx="5454235" cy="4608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Changing environments</a:t>
            </a:r>
            <a:endParaRPr lang="he-IL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l" rtl="0">
              <a:buNone/>
            </a:pPr>
            <a:r>
              <a:rPr lang="en-US" dirty="0" smtClean="0">
                <a:solidFill>
                  <a:schemeClr val="tx2"/>
                </a:solidFill>
              </a:rPr>
              <a:t>Simulations</a:t>
            </a:r>
            <a:endParaRPr lang="en-US" dirty="0">
              <a:solidFill>
                <a:schemeClr val="tx2"/>
              </a:solidFill>
            </a:endParaRPr>
          </a:p>
          <a:p>
            <a:pPr algn="l" rtl="0"/>
            <a:r>
              <a:rPr lang="en-US" sz="2400" b="0" dirty="0" smtClean="0"/>
              <a:t>Moran process</a:t>
            </a:r>
            <a:endParaRPr lang="en-US" sz="2400" b="0" dirty="0"/>
          </a:p>
          <a:p>
            <a:pPr algn="l" rtl="0"/>
            <a:r>
              <a:rPr lang="en-US" sz="2400" b="0" dirty="0"/>
              <a:t>Individual-based simulations</a:t>
            </a:r>
          </a:p>
          <a:p>
            <a:pPr algn="l" rtl="0"/>
            <a:r>
              <a:rPr lang="en-US" sz="2400" b="1" dirty="0"/>
              <a:t>100,000 individuals</a:t>
            </a:r>
          </a:p>
          <a:p>
            <a:pPr algn="l" rtl="0"/>
            <a:r>
              <a:rPr lang="en-US" sz="2400" b="0" dirty="0"/>
              <a:t>1,000 loci</a:t>
            </a:r>
          </a:p>
          <a:p>
            <a:pPr algn="l" rtl="0"/>
            <a:r>
              <a:rPr lang="en-US" sz="2400" b="0" dirty="0"/>
              <a:t>Asexual, Haploid</a:t>
            </a:r>
          </a:p>
          <a:p>
            <a:pPr algn="l" rtl="0"/>
            <a:r>
              <a:rPr lang="en-US" sz="2400" b="0" dirty="0"/>
              <a:t>Overlapping generations</a:t>
            </a:r>
          </a:p>
          <a:p>
            <a:pPr algn="l" rtl="0"/>
            <a:r>
              <a:rPr lang="en-US" sz="2400" b="0" dirty="0"/>
              <a:t>No recombination </a:t>
            </a:r>
          </a:p>
          <a:p>
            <a:pPr algn="l" rtl="0"/>
            <a:r>
              <a:rPr lang="en-US" sz="2400" b="0" dirty="0"/>
              <a:t>No segregation</a:t>
            </a:r>
          </a:p>
          <a:p>
            <a:pPr algn="l" rtl="0"/>
            <a:r>
              <a:rPr lang="en-US" sz="2400" b="0" dirty="0"/>
              <a:t>No mutations at mutator locus</a:t>
            </a:r>
          </a:p>
          <a:p>
            <a:pPr algn="l" rtl="0"/>
            <a:r>
              <a:rPr lang="en-US" sz="2400" b="0" dirty="0"/>
              <a:t>Environmental changes</a:t>
            </a:r>
          </a:p>
          <a:p>
            <a:pPr algn="l" rtl="0"/>
            <a:endParaRPr lang="en-US" sz="2400" b="0" dirty="0"/>
          </a:p>
          <a:p>
            <a:pPr algn="l" rtl="0"/>
            <a:endParaRPr lang="he-IL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15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4949868" y="116632"/>
            <a:ext cx="4158636" cy="307777"/>
            <a:chOff x="3126973" y="6309320"/>
            <a:chExt cx="4158636" cy="307777"/>
          </a:xfrm>
        </p:grpSpPr>
        <p:pic>
          <p:nvPicPr>
            <p:cNvPr id="8" name="Picture 2" descr="https://assets-cdn.github.com/images/modules/open_graph/github-mark.pn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461" r="23200"/>
            <a:stretch/>
          </p:blipFill>
          <p:spPr bwMode="auto">
            <a:xfrm>
              <a:off x="3126973" y="6343184"/>
              <a:ext cx="248459" cy="2400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Rectangle 8"/>
            <p:cNvSpPr/>
            <p:nvPr/>
          </p:nvSpPr>
          <p:spPr>
            <a:xfrm>
              <a:off x="3347864" y="6309320"/>
              <a:ext cx="393774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1400" dirty="0" smtClean="0">
                  <a:latin typeface="Open Sans" panose="020B0606030504020204" pitchFamily="34" charset="0"/>
                </a:rPr>
                <a:t>github.com/</a:t>
              </a:r>
              <a:r>
                <a:rPr lang="en-GB" sz="1400" dirty="0" err="1" smtClean="0">
                  <a:latin typeface="Open Sans" panose="020B0606030504020204" pitchFamily="34" charset="0"/>
                </a:rPr>
                <a:t>yoavram</a:t>
              </a:r>
              <a:r>
                <a:rPr lang="en-GB" sz="1400" dirty="0" smtClean="0">
                  <a:latin typeface="Open Sans" panose="020B0606030504020204" pitchFamily="34" charset="0"/>
                </a:rPr>
                <a:t>/</a:t>
              </a:r>
              <a:r>
                <a:rPr lang="en-GB" sz="1400" dirty="0" err="1" smtClean="0">
                  <a:latin typeface="Open Sans" panose="020B0606030504020204" pitchFamily="34" charset="0"/>
                </a:rPr>
                <a:t>proevolutionsimulation</a:t>
              </a:r>
              <a:endParaRPr lang="he-IL" sz="1400" dirty="0">
                <a:latin typeface="Open Sans" panose="020B0606030504020204" pitchFamily="34" charset="0"/>
              </a:endParaRP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5327576" y="6550223"/>
            <a:ext cx="3816424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en-US" sz="1400" dirty="0" smtClean="0">
                <a:latin typeface="Open Sans" panose="020B0606030504020204" pitchFamily="34" charset="0"/>
              </a:rPr>
              <a:t>Ram &amp; Hadany, Evolution 2012</a:t>
            </a:r>
            <a:endParaRPr lang="he-IL" sz="1400" dirty="0"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7483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Populations with SIM are </a:t>
            </a:r>
            <a:r>
              <a:rPr lang="en-US" b="1" dirty="0" smtClean="0"/>
              <a:t>fitter</a:t>
            </a:r>
            <a:endParaRPr lang="he-IL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696" y="1521385"/>
            <a:ext cx="6916680" cy="52199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327576" y="6550223"/>
            <a:ext cx="3816424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en-US" sz="1400" dirty="0" smtClean="0">
                <a:latin typeface="Open Sans" panose="020B0606030504020204" pitchFamily="34" charset="0"/>
              </a:rPr>
              <a:t>Ram &amp; Hadany, Evolution 2012</a:t>
            </a:r>
            <a:endParaRPr lang="he-IL" sz="1400" dirty="0"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2824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SIM wins competitions</a:t>
            </a:r>
            <a:endParaRPr lang="he-IL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80" t="7010" r="9127" b="1839"/>
          <a:stretch/>
        </p:blipFill>
        <p:spPr bwMode="auto">
          <a:xfrm>
            <a:off x="1244318" y="1412776"/>
            <a:ext cx="6496034" cy="50401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327576" y="6550223"/>
            <a:ext cx="3816424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en-US" sz="1400" dirty="0" smtClean="0">
                <a:latin typeface="Open Sans" panose="020B0606030504020204" pitchFamily="34" charset="0"/>
              </a:rPr>
              <a:t>Ram &amp; Hadany, Evolution 2012</a:t>
            </a:r>
            <a:endParaRPr lang="he-IL" sz="1400" dirty="0"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4538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/>
            <a:r>
              <a:rPr lang="en-US" b="1" dirty="0" smtClean="0"/>
              <a:t>Conclusions</a:t>
            </a:r>
            <a:endParaRPr lang="he-IL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 algn="l" rtl="0">
              <a:buFont typeface="Arial" panose="020B0604020202020204" pitchFamily="34" charset="0"/>
              <a:buChar char="•"/>
            </a:pPr>
            <a:r>
              <a:rPr lang="en-US" b="1" dirty="0"/>
              <a:t>Stress-induced mutators </a:t>
            </a:r>
            <a:r>
              <a:rPr lang="en-US" b="1" dirty="0" smtClean="0"/>
              <a:t>evolve:</a:t>
            </a:r>
          </a:p>
          <a:p>
            <a:pPr marL="857250" lvl="1" indent="-457200" algn="l" rtl="0">
              <a:buFont typeface="Arial" panose="020B0604020202020204" pitchFamily="34" charset="0"/>
              <a:buChar char="•"/>
            </a:pPr>
            <a:r>
              <a:rPr lang="en-US" sz="2800" dirty="0" smtClean="0"/>
              <a:t>In </a:t>
            </a:r>
            <a:r>
              <a:rPr lang="en-US" sz="2800" dirty="0"/>
              <a:t>constant &amp; changing </a:t>
            </a:r>
            <a:r>
              <a:rPr lang="en-US" sz="2800" dirty="0" smtClean="0"/>
              <a:t>environments</a:t>
            </a:r>
            <a:endParaRPr lang="en-US" sz="2800" dirty="0"/>
          </a:p>
          <a:p>
            <a:pPr marL="457200" indent="-457200" algn="l" rtl="0">
              <a:buFont typeface="Arial" panose="020B0604020202020204" pitchFamily="34" charset="0"/>
              <a:buChar char="•"/>
            </a:pPr>
            <a:endParaRPr lang="en-US" b="1" dirty="0" smtClean="0"/>
          </a:p>
          <a:p>
            <a:pPr marL="457200" indent="-457200" algn="l" rtl="0">
              <a:buFont typeface="Arial" panose="020B0604020202020204" pitchFamily="34" charset="0"/>
              <a:buChar char="•"/>
            </a:pPr>
            <a:r>
              <a:rPr lang="en-US" b="1" dirty="0" smtClean="0"/>
              <a:t>2</a:t>
            </a:r>
            <a:r>
              <a:rPr lang="en-US" b="1" baseline="30000" dirty="0" smtClean="0"/>
              <a:t>nd</a:t>
            </a:r>
            <a:r>
              <a:rPr lang="en-US" b="1" dirty="0" smtClean="0"/>
              <a:t> order </a:t>
            </a:r>
            <a:r>
              <a:rPr lang="en-US" b="1" dirty="0"/>
              <a:t>selection </a:t>
            </a:r>
            <a:r>
              <a:rPr lang="en-US" dirty="0"/>
              <a:t>can lead to the evolution of stress-induced </a:t>
            </a:r>
            <a:r>
              <a:rPr lang="en-US" dirty="0" smtClean="0"/>
              <a:t>mutagenesis in </a:t>
            </a:r>
            <a:r>
              <a:rPr lang="en-US" dirty="0"/>
              <a:t>asexual </a:t>
            </a:r>
            <a:r>
              <a:rPr lang="en-US" dirty="0" smtClean="0"/>
              <a:t>populations</a:t>
            </a:r>
          </a:p>
          <a:p>
            <a:pPr marL="857250" lvl="1" indent="-457200" algn="l" rtl="0">
              <a:buFont typeface="Arial" panose="020B0604020202020204" pitchFamily="34" charset="0"/>
              <a:buChar char="•"/>
            </a:pPr>
            <a:r>
              <a:rPr lang="en-US" dirty="0" smtClean="0"/>
              <a:t>Selection for </a:t>
            </a:r>
            <a:r>
              <a:rPr lang="en-US" dirty="0" err="1" smtClean="0"/>
              <a:t>evolvability</a:t>
            </a:r>
            <a:endParaRPr lang="en-US" dirty="0"/>
          </a:p>
          <a:p>
            <a:pPr algn="l" rtl="0"/>
            <a:endParaRPr lang="en-US" dirty="0"/>
          </a:p>
          <a:p>
            <a:pPr algn="l" rtl="0"/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5" name="Picture 2" descr="https://www.augustaendoscopy.com/wp-content/uploads/2011/06/RT8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00" y="4899430"/>
            <a:ext cx="2188096" cy="175390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6372200" y="4869160"/>
            <a:ext cx="2414155" cy="3693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i="1" dirty="0" smtClean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Open Sans" panose="020B0606030504020204" pitchFamily="34" charset="0"/>
              </a:rPr>
              <a:t>H. pylori</a:t>
            </a:r>
            <a:endParaRPr lang="he-IL" i="1" dirty="0">
              <a:solidFill>
                <a:schemeClr val="bg1"/>
              </a:solidFill>
              <a:effectLst>
                <a:glow rad="63500">
                  <a:schemeClr val="tx1">
                    <a:alpha val="40000"/>
                  </a:schemeClr>
                </a:glow>
              </a:effectLst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3139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rtl="0"/>
            <a:r>
              <a:rPr lang="en-US" b="1" dirty="0" smtClean="0"/>
              <a:t>In the presence of recombination</a:t>
            </a:r>
            <a:endParaRPr lang="he-IL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075240" cy="4925144"/>
          </a:xfrm>
        </p:spPr>
        <p:txBody>
          <a:bodyPr>
            <a:normAutofit/>
          </a:bodyPr>
          <a:lstStyle/>
          <a:p>
            <a:pPr algn="l" rtl="0"/>
            <a:r>
              <a:rPr lang="en-US" dirty="0" smtClean="0"/>
              <a:t>Recombination can:</a:t>
            </a:r>
          </a:p>
          <a:p>
            <a:pPr lvl="1" algn="l" rtl="0"/>
            <a:r>
              <a:rPr lang="en-US" dirty="0" smtClean="0"/>
              <a:t>Separate mutator from beneficial mutations</a:t>
            </a:r>
          </a:p>
          <a:p>
            <a:pPr lvl="1" algn="l" rtl="0"/>
            <a:r>
              <a:rPr lang="en-US" dirty="0" smtClean="0"/>
              <a:t>Increase non-mutator adaptation rate</a:t>
            </a:r>
          </a:p>
          <a:p>
            <a:pPr lvl="1" algn="l" rtl="0"/>
            <a:r>
              <a:rPr lang="en-US" dirty="0" smtClean="0"/>
              <a:t>Save constitutive mutators from deleterious mutations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836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Variability in mutation rates</a:t>
            </a:r>
            <a:endParaRPr lang="he-IL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l" rtl="0">
              <a:buNone/>
            </a:pPr>
            <a:r>
              <a:rPr lang="en-US" sz="3600" dirty="0" smtClean="0">
                <a:solidFill>
                  <a:schemeClr val="tx2"/>
                </a:solidFill>
              </a:rPr>
              <a:t>Between species</a:t>
            </a:r>
            <a:endParaRPr lang="en-US" sz="2800" dirty="0" smtClean="0">
              <a:solidFill>
                <a:schemeClr val="tx2"/>
              </a:solidFill>
            </a:endParaRPr>
          </a:p>
          <a:p>
            <a:pPr marL="0" indent="0" algn="l" rtl="0">
              <a:buNone/>
            </a:pPr>
            <a:r>
              <a:rPr lang="en-US" sz="2400" b="0" dirty="0" smtClean="0"/>
              <a:t>Average number of measurable mutations </a:t>
            </a:r>
          </a:p>
          <a:p>
            <a:pPr marL="0" indent="0" algn="l" rtl="0">
              <a:buNone/>
            </a:pPr>
            <a:r>
              <a:rPr lang="en-US" sz="2400" b="0" dirty="0" smtClean="0"/>
              <a:t>per genome per generation</a:t>
            </a:r>
            <a:endParaRPr lang="he-IL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fld id="{F38DF745-7D3F-47F4-83A3-874385CFAA69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6" name="Picture 2" descr="D:\projects\sim\presentation\E_coli_at_10000x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4309829"/>
            <a:ext cx="2438400" cy="18288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3" descr="D:\projects\sim\presentation\Fruit_flies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33" t="30980" r="24077" b="22931"/>
          <a:stretch/>
        </p:blipFill>
        <p:spPr bwMode="auto">
          <a:xfrm>
            <a:off x="3315883" y="4131884"/>
            <a:ext cx="2984309" cy="215076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DSCF0348.JPG - Picasa Photo Viewer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78" t="3900" r="30032" b="2767"/>
          <a:stretch/>
        </p:blipFill>
        <p:spPr>
          <a:xfrm>
            <a:off x="6821429" y="3834652"/>
            <a:ext cx="1783019" cy="252000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TextBox 8"/>
          <p:cNvSpPr txBox="1"/>
          <p:nvPr/>
        </p:nvSpPr>
        <p:spPr>
          <a:xfrm>
            <a:off x="3059832" y="3212976"/>
            <a:ext cx="3384375" cy="95410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endParaRPr lang="he-IL" sz="2000" dirty="0" smtClean="0">
              <a:latin typeface="Open Sans" panose="020B0606030504020204" pitchFamily="34" charset="0"/>
            </a:endParaRPr>
          </a:p>
          <a:p>
            <a:pPr algn="ctr" rtl="0"/>
            <a:r>
              <a:rPr lang="en-US" sz="2000" dirty="0" smtClean="0">
                <a:latin typeface="Open Sans" panose="020B0606030504020204" pitchFamily="34" charset="0"/>
              </a:rPr>
              <a:t>Flies: </a:t>
            </a:r>
            <a:r>
              <a:rPr lang="he-IL" sz="2000" dirty="0" smtClean="0">
                <a:latin typeface="Open Sans" panose="020B0606030504020204" pitchFamily="34" charset="0"/>
              </a:rPr>
              <a:t>0.455</a:t>
            </a:r>
          </a:p>
          <a:p>
            <a:pPr algn="ctr" rtl="0"/>
            <a:r>
              <a:rPr lang="en-US" sz="1400" dirty="0" err="1" smtClean="0">
                <a:latin typeface="Open Sans" panose="020B0606030504020204" pitchFamily="34" charset="0"/>
              </a:rPr>
              <a:t>Keightley</a:t>
            </a:r>
            <a:r>
              <a:rPr lang="en-US" sz="1400" dirty="0" smtClean="0">
                <a:latin typeface="Open Sans" panose="020B0606030504020204" pitchFamily="34" charset="0"/>
              </a:rPr>
              <a:t> et al. Gen Res 2009</a:t>
            </a:r>
            <a:endParaRPr lang="he-IL" sz="1400" dirty="0">
              <a:latin typeface="Open Sans" panose="020B0606030504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05408" y="3677543"/>
            <a:ext cx="2438400" cy="61555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2000" dirty="0" smtClean="0">
                <a:latin typeface="Open Sans" panose="020B0606030504020204" pitchFamily="34" charset="0"/>
              </a:rPr>
              <a:t>Bacteria: </a:t>
            </a:r>
            <a:r>
              <a:rPr lang="he-IL" sz="2000" dirty="0" smtClean="0">
                <a:latin typeface="Open Sans" panose="020B0606030504020204" pitchFamily="34" charset="0"/>
              </a:rPr>
              <a:t> 0.0004</a:t>
            </a:r>
          </a:p>
          <a:p>
            <a:pPr algn="ctr" rtl="0"/>
            <a:r>
              <a:rPr lang="en-US" sz="1400" dirty="0" err="1" smtClean="0">
                <a:latin typeface="Open Sans" panose="020B0606030504020204" pitchFamily="34" charset="0"/>
              </a:rPr>
              <a:t>Wielgoss</a:t>
            </a:r>
            <a:r>
              <a:rPr lang="en-US" sz="1400" dirty="0" smtClean="0">
                <a:latin typeface="Open Sans" panose="020B0606030504020204" pitchFamily="34" charset="0"/>
              </a:rPr>
              <a:t> et al. G3 2011</a:t>
            </a:r>
            <a:endParaRPr lang="he-IL" sz="1400" dirty="0">
              <a:latin typeface="Open Sans" panose="020B0606030504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228184" y="3245495"/>
            <a:ext cx="2984309" cy="61555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2000" dirty="0" smtClean="0">
                <a:latin typeface="Open Sans" panose="020B0606030504020204" pitchFamily="34" charset="0"/>
              </a:rPr>
              <a:t>Humans: </a:t>
            </a:r>
            <a:r>
              <a:rPr lang="he-IL" sz="2000" dirty="0" smtClean="0">
                <a:latin typeface="Open Sans" panose="020B0606030504020204" pitchFamily="34" charset="0"/>
              </a:rPr>
              <a:t> 41</a:t>
            </a:r>
          </a:p>
          <a:p>
            <a:pPr algn="ctr" rtl="0"/>
            <a:r>
              <a:rPr lang="en-US" sz="1400" dirty="0" smtClean="0">
                <a:latin typeface="Open Sans" panose="020B0606030504020204" pitchFamily="34" charset="0"/>
              </a:rPr>
              <a:t>Lynch, PNAS 2010</a:t>
            </a:r>
            <a:endParaRPr lang="he-IL" sz="1400" dirty="0"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8079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5" name="Picture 4" descr="D:\workspace\mamba\simarba\analysis\invasion_SIMvsCM_pop_1e6_2014-07-22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-63388"/>
            <a:ext cx="5040560" cy="756084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5327576" y="6550223"/>
            <a:ext cx="3816424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en-US" sz="1400" dirty="0" smtClean="0">
                <a:latin typeface="Open Sans" panose="020B0606030504020204" pitchFamily="34" charset="0"/>
              </a:rPr>
              <a:t>Ram &amp; Hadany, in preparation</a:t>
            </a:r>
            <a:endParaRPr lang="he-IL" sz="1400" dirty="0">
              <a:latin typeface="Open Sans" panose="020B0606030504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148064" y="4365104"/>
            <a:ext cx="3888432" cy="34563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>
              <a:latin typeface="Open Sans" panose="020B0606030504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300464" y="188640"/>
            <a:ext cx="3888432" cy="20882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>
              <a:latin typeface="Open Sans" panose="020B0606030504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rtl="0"/>
            <a:r>
              <a:rPr lang="en-US" b="1" dirty="0" smtClean="0"/>
              <a:t>In the presence of recombination</a:t>
            </a:r>
            <a:endParaRPr lang="he-IL" b="1" dirty="0"/>
          </a:p>
        </p:txBody>
      </p:sp>
      <p:pic>
        <p:nvPicPr>
          <p:cNvPr id="10" name="Picture 9" descr="D:\workspace\mamba\simarba\analysis\invasion_SIMvsCM_pop_1e6_2014-07-22.png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90" t="86519" r="28790"/>
          <a:stretch/>
        </p:blipFill>
        <p:spPr bwMode="auto">
          <a:xfrm>
            <a:off x="5327576" y="4365104"/>
            <a:ext cx="2833785" cy="101927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258816" cy="4925144"/>
          </a:xfrm>
        </p:spPr>
        <p:txBody>
          <a:bodyPr>
            <a:normAutofit/>
          </a:bodyPr>
          <a:lstStyle/>
          <a:p>
            <a:pPr marL="0" indent="0" algn="l" rtl="0">
              <a:buNone/>
            </a:pPr>
            <a:r>
              <a:rPr lang="en-US" dirty="0" smtClean="0"/>
              <a:t>Results suggest:</a:t>
            </a:r>
          </a:p>
          <a:p>
            <a:pPr algn="l" rtl="0"/>
            <a:r>
              <a:rPr lang="en-US" dirty="0" smtClean="0"/>
              <a:t>SIM &gt; CM</a:t>
            </a:r>
          </a:p>
          <a:p>
            <a:pPr algn="l" rtl="0"/>
            <a:r>
              <a:rPr lang="en-US" dirty="0" smtClean="0"/>
              <a:t>SIM &gt;= NM</a:t>
            </a:r>
          </a:p>
          <a:p>
            <a:pPr algn="l" rtl="0"/>
            <a:r>
              <a:rPr lang="en-US" dirty="0" smtClean="0"/>
              <a:t>As long as recombination is as not much stronger than mutations</a:t>
            </a:r>
          </a:p>
          <a:p>
            <a:pPr marL="0" indent="0" algn="l" rtl="0">
              <a:buNone/>
            </a:pPr>
            <a:r>
              <a:rPr lang="en-US" dirty="0" smtClean="0"/>
              <a:t>Sexual populations??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479976" y="6433591"/>
            <a:ext cx="3816424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en-US" sz="1400" dirty="0" smtClean="0">
                <a:latin typeface="Open Sans" panose="020B0606030504020204" pitchFamily="34" charset="0"/>
              </a:rPr>
              <a:t>Ram &amp; Hadany, in preparation</a:t>
            </a:r>
            <a:endParaRPr lang="he-IL" sz="1400" dirty="0"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8483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9592" y="529803"/>
            <a:ext cx="7272808" cy="2002234"/>
          </a:xfrm>
        </p:spPr>
        <p:txBody>
          <a:bodyPr>
            <a:normAutofit fontScale="90000"/>
          </a:bodyPr>
          <a:lstStyle/>
          <a:p>
            <a:pPr rtl="0"/>
            <a:r>
              <a:rPr lang="en-US" b="1" dirty="0" smtClean="0"/>
              <a:t>Consequences of </a:t>
            </a:r>
            <a:br>
              <a:rPr lang="en-US" b="1" dirty="0" smtClean="0"/>
            </a:br>
            <a:r>
              <a:rPr lang="en-US" b="1" dirty="0" smtClean="0"/>
              <a:t>Stress-Induced Mutagenesis</a:t>
            </a:r>
            <a:endParaRPr lang="he-IL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3608" y="2007765"/>
            <a:ext cx="7200800" cy="4373563"/>
          </a:xfrm>
        </p:spPr>
        <p:txBody>
          <a:bodyPr>
            <a:normAutofit/>
          </a:bodyPr>
          <a:lstStyle/>
          <a:p>
            <a:pPr algn="ctr" rtl="0"/>
            <a:endParaRPr lang="en-US" sz="3200" dirty="0" smtClean="0"/>
          </a:p>
          <a:p>
            <a:pPr marL="0" indent="0" algn="ctr" rtl="0">
              <a:buNone/>
            </a:pPr>
            <a:r>
              <a:rPr lang="en-US" sz="3200" dirty="0" smtClean="0"/>
              <a:t>How does </a:t>
            </a:r>
            <a:r>
              <a:rPr lang="en-US" dirty="0" smtClean="0"/>
              <a:t>stress-induced mutagenesis </a:t>
            </a:r>
            <a:r>
              <a:rPr lang="en-US" sz="3200" dirty="0" smtClean="0"/>
              <a:t>affect adaptation?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4077072"/>
            <a:ext cx="4933206" cy="24239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611560" y="6488668"/>
            <a:ext cx="792088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400" dirty="0">
                <a:latin typeface="Open Sans" panose="020B0606030504020204" pitchFamily="34" charset="0"/>
              </a:rPr>
              <a:t>http://nautil.us/issue/34/adaptation/does-stress-speed-up-evolution</a:t>
            </a:r>
            <a:endParaRPr lang="he-IL" sz="1400" dirty="0"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4453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Adaptive peak shifts</a:t>
            </a:r>
            <a:endParaRPr lang="he-IL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l" rtl="0">
              <a:buNone/>
            </a:pPr>
            <a:r>
              <a:rPr lang="en-US" b="0" dirty="0" smtClean="0"/>
              <a:t>Sewall Wright, 1931</a:t>
            </a:r>
            <a:r>
              <a:rPr lang="en-US" dirty="0"/>
              <a:t>:</a:t>
            </a:r>
            <a:endParaRPr lang="en-US" b="0" dirty="0" smtClean="0"/>
          </a:p>
          <a:p>
            <a:pPr marL="0" indent="0" algn="l" rtl="0">
              <a:buNone/>
            </a:pPr>
            <a:r>
              <a:rPr lang="en-US" sz="2800" i="1" dirty="0" smtClean="0"/>
              <a:t>If a new adaptation requires several, separately deleterious mutations, how can it evolve?</a:t>
            </a:r>
            <a:endParaRPr lang="he-IL" sz="2800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5" name="Picture 2" descr="http://media-1.web.britannica.com/eb-media/78/41278-004-5D2683F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7458" y="3391032"/>
            <a:ext cx="2305643" cy="28194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3356992"/>
            <a:ext cx="4164013" cy="2957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6"/>
          <p:cNvSpPr/>
          <p:nvPr/>
        </p:nvSpPr>
        <p:spPr>
          <a:xfrm>
            <a:off x="4427984" y="6597352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200" dirty="0">
                <a:latin typeface="Open Sans" panose="020B0606030504020204" pitchFamily="34" charset="0"/>
              </a:rPr>
              <a:t>Wright, </a:t>
            </a:r>
            <a:r>
              <a:rPr lang="en-US" sz="1200" dirty="0" smtClean="0">
                <a:latin typeface="Open Sans" panose="020B0606030504020204" pitchFamily="34" charset="0"/>
              </a:rPr>
              <a:t>Am. Nat. 1988</a:t>
            </a:r>
            <a:endParaRPr lang="en-US" sz="1200" dirty="0">
              <a:effectLst/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2664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https://lh5.googleusercontent.com/-GcN5Dj4ARRU/SJMQfnAXY7I/AAAAAAAAB-4/XGVY4_XawCw/s640/IMG_173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488" y="579954"/>
            <a:ext cx="7681175" cy="57608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35696" y="404664"/>
            <a:ext cx="5791200" cy="1371600"/>
          </a:xfrm>
        </p:spPr>
        <p:txBody>
          <a:bodyPr/>
          <a:lstStyle/>
          <a:p>
            <a:pPr rtl="0"/>
            <a:r>
              <a:rPr lang="en-US" b="1" dirty="0" smtClean="0"/>
              <a:t>Simple landscape</a:t>
            </a:r>
            <a:endParaRPr lang="he-IL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4613368" y="2086285"/>
            <a:ext cx="469216" cy="469216"/>
          </a:xfrm>
          <a:prstGeom prst="ellipse">
            <a:avLst/>
          </a:prstGeom>
          <a:noFill/>
          <a:ln w="76200">
            <a:solidFill>
              <a:schemeClr val="tx1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 dirty="0">
              <a:latin typeface="Open Sans" panose="020B0606030504020204" pitchFamily="34" charset="0"/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2186984" y="2758460"/>
            <a:ext cx="914400" cy="38099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3177584" y="2320894"/>
            <a:ext cx="1436271" cy="41793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 flipV="1">
            <a:off x="5082584" y="2377458"/>
            <a:ext cx="1219200" cy="871246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 flipV="1">
            <a:off x="6301784" y="3248704"/>
            <a:ext cx="990600" cy="21169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246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23" name="Picture 2" descr="http://upload.wikimedia.org/wikipedia/commons/2/29/Le_Dorje_Lakpa_(Himalaya,_N%C3%A9pal)_(8449549937)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793" y="564600"/>
            <a:ext cx="7678124" cy="576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Oval 23"/>
          <p:cNvSpPr/>
          <p:nvPr/>
        </p:nvSpPr>
        <p:spPr>
          <a:xfrm>
            <a:off x="5069061" y="2289244"/>
            <a:ext cx="469216" cy="469216"/>
          </a:xfrm>
          <a:prstGeom prst="ellipse">
            <a:avLst/>
          </a:prstGeom>
          <a:noFill/>
          <a:ln w="76200">
            <a:solidFill>
              <a:schemeClr val="tx1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 dirty="0">
              <a:latin typeface="Open Sans" panose="020B0606030504020204" pitchFamily="34" charset="0"/>
            </a:endParaRPr>
          </a:p>
        </p:txBody>
      </p:sp>
      <p:cxnSp>
        <p:nvCxnSpPr>
          <p:cNvPr id="25" name="Straight Arrow Connector 24"/>
          <p:cNvCxnSpPr/>
          <p:nvPr/>
        </p:nvCxnSpPr>
        <p:spPr>
          <a:xfrm flipV="1">
            <a:off x="914400" y="3202370"/>
            <a:ext cx="1054784" cy="83623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3623685" y="2667000"/>
            <a:ext cx="1445376" cy="1091515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 flipV="1">
            <a:off x="5557595" y="2523853"/>
            <a:ext cx="609600" cy="600347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 flipV="1">
            <a:off x="7495063" y="3079464"/>
            <a:ext cx="429737" cy="489632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/>
          <p:cNvSpPr/>
          <p:nvPr/>
        </p:nvSpPr>
        <p:spPr>
          <a:xfrm>
            <a:off x="2045384" y="2982166"/>
            <a:ext cx="469216" cy="469216"/>
          </a:xfrm>
          <a:prstGeom prst="ellipse">
            <a:avLst/>
          </a:prstGeom>
          <a:noFill/>
          <a:ln w="76200">
            <a:solidFill>
              <a:schemeClr val="tx1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 dirty="0">
              <a:latin typeface="Open Sans" panose="020B0606030504020204" pitchFamily="34" charset="0"/>
            </a:endParaRPr>
          </a:p>
        </p:txBody>
      </p:sp>
      <p:cxnSp>
        <p:nvCxnSpPr>
          <p:cNvPr id="30" name="Straight Arrow Connector 29"/>
          <p:cNvCxnSpPr/>
          <p:nvPr/>
        </p:nvCxnSpPr>
        <p:spPr>
          <a:xfrm flipH="1" flipV="1">
            <a:off x="2562467" y="3328192"/>
            <a:ext cx="1018933" cy="48180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6477000" y="2589418"/>
            <a:ext cx="469216" cy="469216"/>
          </a:xfrm>
          <a:prstGeom prst="ellipse">
            <a:avLst/>
          </a:prstGeom>
          <a:noFill/>
          <a:ln w="76200">
            <a:solidFill>
              <a:schemeClr val="tx1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 dirty="0">
              <a:latin typeface="Open Sans" panose="020B0606030504020204" pitchFamily="34" charset="0"/>
            </a:endParaRPr>
          </a:p>
        </p:txBody>
      </p:sp>
      <p:sp>
        <p:nvSpPr>
          <p:cNvPr id="32" name="Oval 31"/>
          <p:cNvSpPr/>
          <p:nvPr/>
        </p:nvSpPr>
        <p:spPr>
          <a:xfrm>
            <a:off x="7025846" y="2667000"/>
            <a:ext cx="469216" cy="469216"/>
          </a:xfrm>
          <a:prstGeom prst="ellipse">
            <a:avLst/>
          </a:prstGeom>
          <a:noFill/>
          <a:ln w="76200">
            <a:solidFill>
              <a:schemeClr val="tx1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 dirty="0">
              <a:latin typeface="Open Sans" panose="020B0606030504020204" pitchFamily="34" charset="0"/>
            </a:endParaRPr>
          </a:p>
        </p:txBody>
      </p:sp>
      <p:cxnSp>
        <p:nvCxnSpPr>
          <p:cNvPr id="33" name="Straight Arrow Connector 32"/>
          <p:cNvCxnSpPr/>
          <p:nvPr/>
        </p:nvCxnSpPr>
        <p:spPr>
          <a:xfrm flipV="1">
            <a:off x="6167195" y="2901608"/>
            <a:ext cx="214868" cy="23460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3017" y="332656"/>
            <a:ext cx="5791200" cy="1371600"/>
          </a:xfrm>
        </p:spPr>
        <p:txBody>
          <a:bodyPr/>
          <a:lstStyle/>
          <a:p>
            <a:r>
              <a:rPr lang="en-US" b="1" dirty="0" smtClean="0"/>
              <a:t>Rugged landscape</a:t>
            </a:r>
            <a:endParaRPr lang="he-IL" b="1" dirty="0"/>
          </a:p>
        </p:txBody>
      </p:sp>
    </p:spTree>
    <p:extLst>
      <p:ext uri="{BB962C8B-B14F-4D97-AF65-F5344CB8AC3E}">
        <p14:creationId xmlns:p14="http://schemas.microsoft.com/office/powerpoint/2010/main" val="2329177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9" grpId="0" animBg="1"/>
      <p:bldP spid="31" grpId="0" animBg="1"/>
      <p:bldP spid="3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25</a:t>
            </a:fld>
            <a:endParaRPr lang="en-US"/>
          </a:p>
        </p:txBody>
      </p:sp>
      <p:pic>
        <p:nvPicPr>
          <p:cNvPr id="23" name="Picture 2" descr="http://upload.wikimedia.org/wikipedia/commons/2/29/Le_Dorje_Lakpa_(Himalaya,_N%C3%A9pal)_(8449549937)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793" y="564600"/>
            <a:ext cx="7678124" cy="576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Oval 23"/>
          <p:cNvSpPr/>
          <p:nvPr/>
        </p:nvSpPr>
        <p:spPr>
          <a:xfrm>
            <a:off x="5069061" y="2289244"/>
            <a:ext cx="469216" cy="469216"/>
          </a:xfrm>
          <a:prstGeom prst="ellipse">
            <a:avLst/>
          </a:prstGeom>
          <a:noFill/>
          <a:ln w="76200">
            <a:solidFill>
              <a:schemeClr val="tx1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 dirty="0">
              <a:latin typeface="Open Sans" panose="020B0606030504020204" pitchFamily="34" charset="0"/>
            </a:endParaRPr>
          </a:p>
        </p:txBody>
      </p:sp>
      <p:cxnSp>
        <p:nvCxnSpPr>
          <p:cNvPr id="25" name="Straight Arrow Connector 24"/>
          <p:cNvCxnSpPr/>
          <p:nvPr/>
        </p:nvCxnSpPr>
        <p:spPr>
          <a:xfrm flipV="1">
            <a:off x="2627784" y="2589418"/>
            <a:ext cx="2304256" cy="502955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/>
          <p:cNvSpPr/>
          <p:nvPr/>
        </p:nvSpPr>
        <p:spPr>
          <a:xfrm>
            <a:off x="2045384" y="2982166"/>
            <a:ext cx="469216" cy="469216"/>
          </a:xfrm>
          <a:prstGeom prst="ellipse">
            <a:avLst/>
          </a:prstGeom>
          <a:noFill/>
          <a:ln w="76200">
            <a:solidFill>
              <a:schemeClr val="tx1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 dirty="0">
              <a:latin typeface="Open Sans" panose="020B0606030504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3017" y="332656"/>
            <a:ext cx="5791200" cy="1371600"/>
          </a:xfrm>
        </p:spPr>
        <p:txBody>
          <a:bodyPr/>
          <a:lstStyle/>
          <a:p>
            <a:r>
              <a:rPr lang="en-US" b="1" dirty="0" smtClean="0"/>
              <a:t>Adaptive peak shift</a:t>
            </a:r>
            <a:endParaRPr lang="he-IL" b="1" dirty="0"/>
          </a:p>
        </p:txBody>
      </p:sp>
    </p:spTree>
    <p:extLst>
      <p:ext uri="{BB962C8B-B14F-4D97-AF65-F5344CB8AC3E}">
        <p14:creationId xmlns:p14="http://schemas.microsoft.com/office/powerpoint/2010/main" val="1612832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9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SIM &amp; rugged landscapes</a:t>
            </a:r>
            <a:endParaRPr lang="he-IL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504" y="1626802"/>
            <a:ext cx="2915448" cy="4373563"/>
          </a:xfrm>
        </p:spPr>
        <p:txBody>
          <a:bodyPr>
            <a:normAutofit/>
          </a:bodyPr>
          <a:lstStyle/>
          <a:p>
            <a:pPr algn="l" rtl="0"/>
            <a:endParaRPr lang="en-US" sz="2800" b="0" dirty="0" smtClean="0"/>
          </a:p>
          <a:p>
            <a:pPr algn="l" rtl="0"/>
            <a:endParaRPr lang="en-US" sz="2800" b="0" dirty="0" smtClean="0"/>
          </a:p>
          <a:p>
            <a:pPr marL="0" indent="0" algn="l" rtl="0">
              <a:buNone/>
            </a:pPr>
            <a:r>
              <a:rPr lang="en-US" sz="2800" b="0" dirty="0" smtClean="0"/>
              <a:t>Increasing the mutation rate in individuals below </a:t>
            </a:r>
            <a:r>
              <a:rPr lang="en-US" sz="2800" dirty="0" smtClean="0"/>
              <a:t>both</a:t>
            </a:r>
            <a:r>
              <a:rPr lang="en-US" sz="2800" b="0" dirty="0" smtClean="0"/>
              <a:t> peaks</a:t>
            </a:r>
            <a:endParaRPr lang="he-IL" sz="2800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22" name="Picture 2" descr="http://upload.wikimedia.org/wikipedia/commons/2/29/Le_Dorje_Lakpa_(Himalaya,_N%C3%A9pal)_(8449549937)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" t="-69" r="27556" b="21708"/>
          <a:stretch/>
        </p:blipFill>
        <p:spPr bwMode="auto">
          <a:xfrm>
            <a:off x="3042914" y="1556792"/>
            <a:ext cx="5563673" cy="45135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022952" y="1936234"/>
            <a:ext cx="3480729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/>
            <a:r>
              <a:rPr lang="en-US" sz="2400" b="1" dirty="0" smtClean="0">
                <a:effectLst>
                  <a:glow rad="139700">
                    <a:srgbClr val="0070C0">
                      <a:alpha val="40000"/>
                    </a:srgbClr>
                  </a:glow>
                </a:effectLst>
                <a:latin typeface="Open Sans" panose="020B0606030504020204" pitchFamily="34" charset="0"/>
              </a:rPr>
              <a:t>Low mutation rate</a:t>
            </a:r>
            <a:endParaRPr lang="he-IL" sz="2400" b="1" dirty="0">
              <a:effectLst>
                <a:glow rad="139700">
                  <a:srgbClr val="0070C0">
                    <a:alpha val="40000"/>
                  </a:srgbClr>
                </a:glow>
              </a:effectLst>
              <a:latin typeface="Open Sans" panose="020B0606030504020204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627775" y="1587576"/>
            <a:ext cx="3480729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rtl="1"/>
            <a:r>
              <a:rPr lang="en-US" sz="2400" b="1" dirty="0" smtClean="0">
                <a:effectLst>
                  <a:glow rad="228600">
                    <a:srgbClr val="FFC000">
                      <a:alpha val="40000"/>
                    </a:srgbClr>
                  </a:glow>
                </a:effectLst>
                <a:latin typeface="Open Sans" panose="020B0606030504020204" pitchFamily="34" charset="0"/>
              </a:rPr>
              <a:t>High mutation rate</a:t>
            </a:r>
            <a:endParaRPr lang="he-IL" sz="2400" b="1" dirty="0">
              <a:effectLst>
                <a:glow rad="228600">
                  <a:srgbClr val="FFC000">
                    <a:alpha val="40000"/>
                  </a:srgbClr>
                </a:glow>
              </a:effectLst>
              <a:latin typeface="Open Sans" panose="020B0606030504020204" pitchFamily="34" charset="0"/>
            </a:endParaRPr>
          </a:p>
        </p:txBody>
      </p:sp>
      <p:sp>
        <p:nvSpPr>
          <p:cNvPr id="25" name="Oval 24"/>
          <p:cNvSpPr/>
          <p:nvPr/>
        </p:nvSpPr>
        <p:spPr>
          <a:xfrm>
            <a:off x="4153717" y="3951189"/>
            <a:ext cx="469216" cy="469216"/>
          </a:xfrm>
          <a:prstGeom prst="ellipse">
            <a:avLst/>
          </a:prstGeom>
          <a:noFill/>
          <a:ln w="76200">
            <a:solidFill>
              <a:srgbClr val="0070C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 dirty="0">
              <a:latin typeface="Open Sans" panose="020B0606030504020204" pitchFamily="34" charset="0"/>
            </a:endParaRPr>
          </a:p>
        </p:txBody>
      </p:sp>
      <p:sp>
        <p:nvSpPr>
          <p:cNvPr id="26" name="Oval 25"/>
          <p:cNvSpPr/>
          <p:nvPr/>
        </p:nvSpPr>
        <p:spPr>
          <a:xfrm>
            <a:off x="7354677" y="3273154"/>
            <a:ext cx="469216" cy="469216"/>
          </a:xfrm>
          <a:prstGeom prst="ellipse">
            <a:avLst/>
          </a:prstGeom>
          <a:noFill/>
          <a:ln w="76200">
            <a:solidFill>
              <a:srgbClr val="0070C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 dirty="0">
              <a:latin typeface="Open Sans" panose="020B0606030504020204" pitchFamily="34" charset="0"/>
            </a:endParaRPr>
          </a:p>
        </p:txBody>
      </p:sp>
      <p:sp>
        <p:nvSpPr>
          <p:cNvPr id="27" name="Oval 26"/>
          <p:cNvSpPr/>
          <p:nvPr/>
        </p:nvSpPr>
        <p:spPr>
          <a:xfrm>
            <a:off x="4763317" y="5475189"/>
            <a:ext cx="469216" cy="469216"/>
          </a:xfrm>
          <a:prstGeom prst="ellipse">
            <a:avLst/>
          </a:prstGeom>
          <a:noFill/>
          <a:ln w="76200">
            <a:solidFill>
              <a:srgbClr val="FFC00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 dirty="0">
              <a:latin typeface="Open Sans" panose="020B0606030504020204" pitchFamily="34" charset="0"/>
            </a:endParaRPr>
          </a:p>
        </p:txBody>
      </p:sp>
      <p:cxnSp>
        <p:nvCxnSpPr>
          <p:cNvPr id="28" name="Straight Arrow Connector 27"/>
          <p:cNvCxnSpPr/>
          <p:nvPr/>
        </p:nvCxnSpPr>
        <p:spPr>
          <a:xfrm flipH="1" flipV="1">
            <a:off x="4003167" y="2397899"/>
            <a:ext cx="334255" cy="1460141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V="1">
            <a:off x="4997925" y="2049241"/>
            <a:ext cx="1166044" cy="3401596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 flipV="1">
            <a:off x="5123719" y="2397899"/>
            <a:ext cx="2230959" cy="994877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5589650" y="4636989"/>
            <a:ext cx="469216" cy="469216"/>
          </a:xfrm>
          <a:prstGeom prst="ellipse">
            <a:avLst/>
          </a:prstGeom>
          <a:noFill/>
          <a:ln w="76200">
            <a:solidFill>
              <a:srgbClr val="FFC00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 dirty="0">
              <a:latin typeface="Open Sans" panose="020B0606030504020204" pitchFamily="34" charset="0"/>
            </a:endParaRPr>
          </a:p>
        </p:txBody>
      </p:sp>
      <p:cxnSp>
        <p:nvCxnSpPr>
          <p:cNvPr id="32" name="Straight Arrow Connector 31"/>
          <p:cNvCxnSpPr/>
          <p:nvPr/>
        </p:nvCxnSpPr>
        <p:spPr>
          <a:xfrm flipV="1">
            <a:off x="6978381" y="2049241"/>
            <a:ext cx="234608" cy="2787103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/>
          <p:cNvSpPr/>
          <p:nvPr/>
        </p:nvSpPr>
        <p:spPr>
          <a:xfrm>
            <a:off x="6743773" y="4871597"/>
            <a:ext cx="469216" cy="469216"/>
          </a:xfrm>
          <a:prstGeom prst="ellipse">
            <a:avLst/>
          </a:prstGeom>
          <a:noFill/>
          <a:ln w="76200">
            <a:solidFill>
              <a:srgbClr val="FFC00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 dirty="0">
              <a:latin typeface="Open Sans" panose="020B0606030504020204" pitchFamily="34" charset="0"/>
            </a:endParaRPr>
          </a:p>
        </p:txBody>
      </p:sp>
      <p:cxnSp>
        <p:nvCxnSpPr>
          <p:cNvPr id="34" name="Straight Arrow Connector 33"/>
          <p:cNvCxnSpPr/>
          <p:nvPr/>
        </p:nvCxnSpPr>
        <p:spPr>
          <a:xfrm flipV="1">
            <a:off x="5824258" y="2049241"/>
            <a:ext cx="679423" cy="2548447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1120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b="1" dirty="0" smtClean="0"/>
              <a:t>Model</a:t>
            </a:r>
            <a:endParaRPr lang="he-IL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solidFill>
            <a:schemeClr val="bg1"/>
          </a:solidFill>
        </p:spPr>
        <p:txBody>
          <a:bodyPr/>
          <a:lstStyle/>
          <a:p>
            <a:fld id="{F38DF745-7D3F-47F4-83A3-874385CFAA69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508104" y="6577607"/>
            <a:ext cx="3635896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en-US" sz="1400" dirty="0">
                <a:latin typeface="Open Sans" panose="020B0606030504020204" pitchFamily="34" charset="0"/>
              </a:rPr>
              <a:t>Ram &amp; Hadany, PRSB 2014</a:t>
            </a:r>
            <a:endParaRPr lang="he-IL" sz="1400" dirty="0">
              <a:latin typeface="Open Sans" panose="020B0606030504020204" pitchFamily="34" charset="0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107504" y="44624"/>
            <a:ext cx="3096615" cy="307777"/>
            <a:chOff x="3126973" y="6309320"/>
            <a:chExt cx="3096615" cy="307777"/>
          </a:xfrm>
        </p:grpSpPr>
        <p:pic>
          <p:nvPicPr>
            <p:cNvPr id="17" name="Picture 2" descr="https://assets-cdn.github.com/images/modules/open_graph/github-mark.png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461" r="23200"/>
            <a:stretch/>
          </p:blipFill>
          <p:spPr bwMode="auto">
            <a:xfrm>
              <a:off x="3126973" y="6343184"/>
              <a:ext cx="248459" cy="2400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Rectangle 17"/>
            <p:cNvSpPr/>
            <p:nvPr/>
          </p:nvSpPr>
          <p:spPr>
            <a:xfrm>
              <a:off x="3347864" y="6309320"/>
              <a:ext cx="287572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1400" dirty="0" smtClean="0">
                  <a:latin typeface="Open Sans" panose="020B0606030504020204" pitchFamily="34" charset="0"/>
                </a:rPr>
                <a:t>github.com/</a:t>
              </a:r>
              <a:r>
                <a:rPr lang="en-GB" sz="1400" dirty="0" err="1" smtClean="0">
                  <a:latin typeface="Open Sans" panose="020B0606030504020204" pitchFamily="34" charset="0"/>
                </a:rPr>
                <a:t>yoavram</a:t>
              </a:r>
              <a:r>
                <a:rPr lang="en-GB" sz="1400" dirty="0" smtClean="0">
                  <a:latin typeface="Open Sans" panose="020B0606030504020204" pitchFamily="34" charset="0"/>
                </a:rPr>
                <a:t>/</a:t>
              </a:r>
              <a:r>
                <a:rPr lang="en-GB" sz="1400" dirty="0" err="1" smtClean="0">
                  <a:latin typeface="Open Sans" panose="020B0606030504020204" pitchFamily="34" charset="0"/>
                </a:rPr>
                <a:t>ruggedsim</a:t>
              </a:r>
              <a:endParaRPr lang="he-IL" sz="1400" dirty="0">
                <a:latin typeface="Open Sans" panose="020B0606030504020204" pitchFamily="34" charset="0"/>
              </a:endParaRPr>
            </a:p>
          </p:txBody>
        </p:sp>
      </p:grpSp>
      <p:pic>
        <p:nvPicPr>
          <p:cNvPr id="5" name="Picture 4" descr="Mendeley Desktop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48" t="19280" r="32771" b="9620"/>
          <a:stretch/>
        </p:blipFill>
        <p:spPr>
          <a:xfrm>
            <a:off x="1115616" y="1101960"/>
            <a:ext cx="6957731" cy="5423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128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Adaptation rate</a:t>
            </a:r>
            <a:endParaRPr lang="he-IL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28</a:t>
            </a:fld>
            <a:endParaRPr lang="en-US"/>
          </a:p>
        </p:txBody>
      </p:sp>
      <p:pic>
        <p:nvPicPr>
          <p:cNvPr id="6" name="Picture 6" descr="D:\workspace\ruggedsim\manuscript\adaptation_rate_s_0.05_logN_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1656184"/>
            <a:ext cx="6016508" cy="5013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7020272" y="2213"/>
                <a:ext cx="2671642" cy="15696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indent="205684" defTabSz="908834">
                  <a:defRPr/>
                </a:pPr>
                <a:endParaRPr lang="en-US" sz="2400" i="1" dirty="0" smtClean="0">
                  <a:latin typeface="Cambria Math"/>
                </a:endParaRPr>
              </a:p>
              <a:p>
                <a:pPr indent="205684" defTabSz="908834"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𝜈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𝐶𝑀</m:t>
                          </m:r>
                        </m:sub>
                      </m:sSub>
                      <m:r>
                        <a:rPr lang="en-US" sz="2400" i="1">
                          <a:latin typeface="Cambria Math"/>
                        </a:rPr>
                        <m:t>≈</m:t>
                      </m:r>
                      <m:sSup>
                        <m:sSup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/>
                            </a:rPr>
                            <m:t>𝜏</m:t>
                          </m:r>
                        </m:e>
                        <m:sup>
                          <m:r>
                            <a:rPr lang="en-US" sz="2400" i="1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latin typeface="Cambria Math"/>
                        </a:rPr>
                        <m:t>∙</m:t>
                      </m:r>
                      <m:sSub>
                        <m:sSub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𝜈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𝑁𝑀</m:t>
                          </m:r>
                        </m:sub>
                      </m:sSub>
                    </m:oMath>
                  </m:oMathPara>
                </a14:m>
                <a:endParaRPr lang="en-US" sz="2400" i="1" dirty="0" smtClean="0">
                  <a:latin typeface="Cambria Math"/>
                </a:endParaRPr>
              </a:p>
              <a:p>
                <a:pPr indent="205684" defTabSz="908834"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𝜈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𝑆𝐼𝑀</m:t>
                          </m:r>
                        </m:sub>
                      </m:sSub>
                      <m:r>
                        <a:rPr lang="en-US" sz="2400" i="1">
                          <a:latin typeface="Cambria Math"/>
                        </a:rPr>
                        <m:t>≈</m:t>
                      </m:r>
                      <m:r>
                        <a:rPr lang="en-US" sz="2400" i="1">
                          <a:latin typeface="Cambria Math"/>
                        </a:rPr>
                        <m:t>𝜏</m:t>
                      </m:r>
                      <m:r>
                        <a:rPr lang="en-US" sz="2400" i="1">
                          <a:latin typeface="Cambria Math"/>
                        </a:rPr>
                        <m:t>∙</m:t>
                      </m:r>
                      <m:sSub>
                        <m:sSub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𝜈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𝑁𝑀</m:t>
                          </m:r>
                        </m:sub>
                      </m:sSub>
                    </m:oMath>
                  </m:oMathPara>
                </a14:m>
                <a:endParaRPr lang="he-IL" sz="2400" dirty="0">
                  <a:latin typeface="Open Sans" panose="020B0606030504020204" pitchFamily="34" charset="0"/>
                </a:endParaRPr>
              </a:p>
              <a:p>
                <a:pPr indent="205684" defTabSz="908834">
                  <a:defRPr/>
                </a:pPr>
                <a:endParaRPr lang="en-US" sz="2400" dirty="0">
                  <a:latin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0272" y="2213"/>
                <a:ext cx="2671642" cy="156966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/>
          <p:cNvCxnSpPr/>
          <p:nvPr/>
        </p:nvCxnSpPr>
        <p:spPr>
          <a:xfrm>
            <a:off x="2123728" y="1916832"/>
            <a:ext cx="7200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/>
        </p:nvGrpSpPr>
        <p:grpSpPr>
          <a:xfrm>
            <a:off x="2885539" y="1700808"/>
            <a:ext cx="2056594" cy="760150"/>
            <a:chOff x="13463618" y="18710349"/>
            <a:chExt cx="2056594" cy="760150"/>
          </a:xfrm>
        </p:grpSpPr>
        <p:sp>
          <p:nvSpPr>
            <p:cNvPr id="11" name="TextBox 10"/>
            <p:cNvSpPr txBox="1"/>
            <p:nvPr/>
          </p:nvSpPr>
          <p:spPr>
            <a:xfrm>
              <a:off x="13483803" y="18710349"/>
              <a:ext cx="2036409" cy="40011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l" rtl="0"/>
              <a:r>
                <a:rPr lang="en-US" sz="2000" dirty="0" smtClean="0">
                  <a:latin typeface="Open Sans" panose="020B0606030504020204" pitchFamily="34" charset="0"/>
                </a:rPr>
                <a:t>Approximation</a:t>
              </a:r>
              <a:endParaRPr lang="he-IL" sz="2000" dirty="0">
                <a:latin typeface="Open Sans" panose="020B0606030504020204" pitchFamily="34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3463618" y="19070389"/>
              <a:ext cx="2036409" cy="40011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l" rtl="0"/>
              <a:r>
                <a:rPr lang="en-US" sz="2000" dirty="0" smtClean="0">
                  <a:latin typeface="Open Sans" panose="020B0606030504020204" pitchFamily="34" charset="0"/>
                </a:rPr>
                <a:t>Simulation</a:t>
              </a:r>
              <a:endParaRPr lang="he-IL" sz="2400" dirty="0">
                <a:latin typeface="Open Sans" panose="020B0606030504020204" pitchFamily="34" charset="0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2439869" y="2060848"/>
            <a:ext cx="126000" cy="387533"/>
            <a:chOff x="12637723" y="19116000"/>
            <a:chExt cx="126000" cy="387533"/>
          </a:xfrm>
        </p:grpSpPr>
        <p:sp>
          <p:nvSpPr>
            <p:cNvPr id="14" name="Oval 13"/>
            <p:cNvSpPr/>
            <p:nvPr/>
          </p:nvSpPr>
          <p:spPr>
            <a:xfrm>
              <a:off x="12637723" y="19244022"/>
              <a:ext cx="126000" cy="12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>
                <a:latin typeface="Open Sans" panose="020B0606030504020204" pitchFamily="34" charset="0"/>
              </a:endParaRPr>
            </a:p>
          </p:txBody>
        </p:sp>
        <p:cxnSp>
          <p:nvCxnSpPr>
            <p:cNvPr id="15" name="Straight Connector 14"/>
            <p:cNvCxnSpPr/>
            <p:nvPr/>
          </p:nvCxnSpPr>
          <p:spPr>
            <a:xfrm>
              <a:off x="12700800" y="19116000"/>
              <a:ext cx="0" cy="387533"/>
            </a:xfrm>
            <a:prstGeom prst="line">
              <a:avLst/>
            </a:prstGeom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107504" y="44624"/>
            <a:ext cx="3096615" cy="307777"/>
            <a:chOff x="3126973" y="6309320"/>
            <a:chExt cx="3096615" cy="307777"/>
          </a:xfrm>
        </p:grpSpPr>
        <p:pic>
          <p:nvPicPr>
            <p:cNvPr id="18" name="Picture 2" descr="https://assets-cdn.github.com/images/modules/open_graph/github-mark.png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461" r="23200"/>
            <a:stretch/>
          </p:blipFill>
          <p:spPr bwMode="auto">
            <a:xfrm>
              <a:off x="3126973" y="6343184"/>
              <a:ext cx="248459" cy="2400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Rectangle 18"/>
            <p:cNvSpPr/>
            <p:nvPr/>
          </p:nvSpPr>
          <p:spPr>
            <a:xfrm>
              <a:off x="3347864" y="6309320"/>
              <a:ext cx="287572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1400" dirty="0" smtClean="0">
                  <a:latin typeface="Open Sans" panose="020B0606030504020204" pitchFamily="34" charset="0"/>
                </a:rPr>
                <a:t>github.com/</a:t>
              </a:r>
              <a:r>
                <a:rPr lang="en-GB" sz="1400" dirty="0" err="1" smtClean="0">
                  <a:latin typeface="Open Sans" panose="020B0606030504020204" pitchFamily="34" charset="0"/>
                </a:rPr>
                <a:t>yoavram</a:t>
              </a:r>
              <a:r>
                <a:rPr lang="en-GB" sz="1400" dirty="0" smtClean="0">
                  <a:latin typeface="Open Sans" panose="020B0606030504020204" pitchFamily="34" charset="0"/>
                </a:rPr>
                <a:t>/</a:t>
              </a:r>
              <a:r>
                <a:rPr lang="en-GB" sz="1400" dirty="0" err="1" smtClean="0">
                  <a:latin typeface="Open Sans" panose="020B0606030504020204" pitchFamily="34" charset="0"/>
                </a:rPr>
                <a:t>ruggedsim</a:t>
              </a:r>
              <a:endParaRPr lang="he-IL" sz="1400" dirty="0">
                <a:latin typeface="Open Sans" panose="020B0606030504020204" pitchFamily="34" charset="0"/>
              </a:endParaRPr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5508104" y="6577607"/>
            <a:ext cx="3635896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en-US" sz="1400" dirty="0">
                <a:latin typeface="Open Sans" panose="020B0606030504020204" pitchFamily="34" charset="0"/>
              </a:rPr>
              <a:t>Ram &amp; Hadany, PRSB 2014</a:t>
            </a:r>
            <a:endParaRPr lang="he-IL" sz="1400" dirty="0"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4413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workspace\ruggedsim\manuscript\ram_tradeoff_ERC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326976"/>
            <a:ext cx="6858001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8219256" cy="1371600"/>
          </a:xfrm>
        </p:spPr>
        <p:txBody>
          <a:bodyPr>
            <a:normAutofit fontScale="90000"/>
          </a:bodyPr>
          <a:lstStyle/>
          <a:p>
            <a:pPr rtl="0"/>
            <a:r>
              <a:rPr lang="en-US" b="1" dirty="0" smtClean="0"/>
              <a:t>SIM Breaks </a:t>
            </a:r>
            <a:r>
              <a:rPr lang="en-US" b="1" dirty="0"/>
              <a:t>the </a:t>
            </a:r>
            <a:r>
              <a:rPr lang="en-US" b="1" i="1" dirty="0"/>
              <a:t>adaptability-adaptedness</a:t>
            </a:r>
            <a:r>
              <a:rPr lang="en-US" b="1" dirty="0"/>
              <a:t> </a:t>
            </a:r>
            <a:r>
              <a:rPr lang="en-US" b="1" dirty="0" smtClean="0"/>
              <a:t>trade-off</a:t>
            </a:r>
            <a:endParaRPr lang="he-IL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508104" y="6577607"/>
            <a:ext cx="3635896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en-US" sz="1400" dirty="0">
                <a:latin typeface="Open Sans" panose="020B0606030504020204" pitchFamily="34" charset="0"/>
              </a:rPr>
              <a:t>Ram &amp; Hadany, PRSB 2014</a:t>
            </a:r>
            <a:endParaRPr lang="he-IL" sz="1400" dirty="0"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4265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Evolution in a </a:t>
            </a:r>
            <a:r>
              <a:rPr lang="en-US" b="1" dirty="0" smtClean="0"/>
              <a:t>constant environment</a:t>
            </a:r>
            <a:endParaRPr lang="he-IL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dirty="0" smtClean="0"/>
              <a:t>D</a:t>
            </a:r>
            <a:r>
              <a:rPr lang="en-US" b="0" dirty="0" smtClean="0"/>
              <a:t>irection of selection doesn’t change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b="0" dirty="0" smtClean="0"/>
              <a:t>Balance between </a:t>
            </a:r>
            <a:r>
              <a:rPr lang="en-US" b="1" dirty="0" smtClean="0">
                <a:solidFill>
                  <a:srgbClr val="00B050"/>
                </a:solidFill>
              </a:rPr>
              <a:t>mutation</a:t>
            </a:r>
            <a:r>
              <a:rPr lang="en-US" b="0" dirty="0" smtClean="0">
                <a:solidFill>
                  <a:srgbClr val="00B050"/>
                </a:solidFill>
              </a:rPr>
              <a:t> </a:t>
            </a:r>
            <a:r>
              <a:rPr lang="en-US" b="0" dirty="0" smtClean="0"/>
              <a:t>and </a:t>
            </a:r>
            <a:r>
              <a:rPr lang="en-US" b="1" dirty="0" smtClean="0">
                <a:solidFill>
                  <a:srgbClr val="0070C0"/>
                </a:solidFill>
              </a:rPr>
              <a:t>selection</a:t>
            </a:r>
            <a:endParaRPr lang="he-IL" b="1" dirty="0">
              <a:solidFill>
                <a:srgbClr val="0070C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321" y="2636912"/>
            <a:ext cx="7712075" cy="413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611560" y="3645024"/>
            <a:ext cx="461665" cy="2369299"/>
          </a:xfrm>
          <a:prstGeom prst="rect">
            <a:avLst/>
          </a:prstGeom>
          <a:solidFill>
            <a:schemeClr val="bg1"/>
          </a:solidFill>
        </p:spPr>
        <p:txBody>
          <a:bodyPr vert="vert270" wrap="square" rtlCol="1">
            <a:spAutoFit/>
          </a:bodyPr>
          <a:lstStyle/>
          <a:p>
            <a:pPr algn="ctr"/>
            <a:r>
              <a:rPr lang="en-US" dirty="0" smtClean="0">
                <a:latin typeface="Open Sans" panose="020B0606030504020204" pitchFamily="34" charset="0"/>
              </a:rPr>
              <a:t>Frequency</a:t>
            </a:r>
            <a:endParaRPr lang="he-IL" dirty="0">
              <a:latin typeface="Open Sans" panose="020B060603050402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03848" y="6444044"/>
            <a:ext cx="309634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1">
            <a:spAutoFit/>
          </a:bodyPr>
          <a:lstStyle/>
          <a:p>
            <a:pPr algn="ctr"/>
            <a:r>
              <a:rPr lang="en-US" dirty="0" smtClean="0">
                <a:latin typeface="Open Sans" panose="020B0606030504020204" pitchFamily="34" charset="0"/>
              </a:rPr>
              <a:t># Deleterious mutations</a:t>
            </a:r>
            <a:endParaRPr lang="he-IL" dirty="0"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0119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Conclusions</a:t>
            </a:r>
            <a:endParaRPr lang="he-IL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/>
          </a:bodyPr>
          <a:lstStyle/>
          <a:p>
            <a:pPr marL="0" indent="0" algn="l" rtl="0">
              <a:buNone/>
            </a:pPr>
            <a:r>
              <a:rPr lang="en-US" b="1" dirty="0" smtClean="0"/>
              <a:t>Effects of stress-induced mutagenesis:</a:t>
            </a:r>
          </a:p>
          <a:p>
            <a:pPr marL="400050" algn="l" rtl="0"/>
            <a:r>
              <a:rPr lang="en-US" dirty="0" smtClean="0"/>
              <a:t>SIM increases the adaptation rate without reducing the population mean fitness</a:t>
            </a:r>
          </a:p>
          <a:p>
            <a:pPr marL="400050" algn="l" rtl="0"/>
            <a:r>
              <a:rPr lang="en-US" dirty="0" smtClean="0"/>
              <a:t>Breaks the trade-off between </a:t>
            </a:r>
            <a:r>
              <a:rPr lang="en-US" i="1" dirty="0" smtClean="0"/>
              <a:t>adaptability </a:t>
            </a:r>
            <a:r>
              <a:rPr lang="en-US" dirty="0" smtClean="0"/>
              <a:t>and </a:t>
            </a:r>
            <a:r>
              <a:rPr lang="en-US" i="1" dirty="0" smtClean="0"/>
              <a:t>adaptedness</a:t>
            </a:r>
          </a:p>
          <a:p>
            <a:pPr marL="457200" lvl="1" indent="0" rtl="0">
              <a:buNone/>
            </a:pPr>
            <a:r>
              <a:rPr lang="en-US" sz="2400" dirty="0"/>
              <a:t>	</a:t>
            </a:r>
            <a:r>
              <a:rPr lang="en-US" sz="2400" dirty="0" smtClean="0"/>
              <a:t>			Ram &amp; Hadany, PRSB 2014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512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D:\Dropbox\ex silico\microscope\2015-07-28\A5_1230\1117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40568" y="-315816"/>
            <a:ext cx="9721080" cy="8202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7584" y="2132856"/>
            <a:ext cx="7128792" cy="2880320"/>
          </a:xfrm>
          <a:solidFill>
            <a:srgbClr val="EAEAEA">
              <a:alpha val="30196"/>
            </a:srgbClr>
          </a:solidFill>
        </p:spPr>
        <p:txBody>
          <a:bodyPr>
            <a:normAutofit/>
          </a:bodyPr>
          <a:lstStyle/>
          <a:p>
            <a:pPr rtl="0"/>
            <a:r>
              <a:rPr lang="en-US" b="1" dirty="0">
                <a:solidFill>
                  <a:srgbClr val="FFFF00"/>
                </a:solidFill>
              </a:rPr>
              <a:t>Predicting </a:t>
            </a:r>
            <a:r>
              <a:rPr lang="en-US" b="1" dirty="0" smtClean="0">
                <a:solidFill>
                  <a:srgbClr val="FFFF00"/>
                </a:solidFill>
              </a:rPr>
              <a:t>Microbial Growth </a:t>
            </a:r>
            <a:r>
              <a:rPr lang="en-US" b="1" dirty="0">
                <a:solidFill>
                  <a:srgbClr val="FFFF00"/>
                </a:solidFill>
              </a:rPr>
              <a:t>in a </a:t>
            </a:r>
            <a:r>
              <a:rPr lang="en-US" b="1" dirty="0" smtClean="0">
                <a:solidFill>
                  <a:srgbClr val="FFFF00"/>
                </a:solidFill>
              </a:rPr>
              <a:t>Mixed Culture</a:t>
            </a:r>
            <a:endParaRPr lang="en-US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3865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 rtl="0"/>
            <a:r>
              <a:rPr lang="en-US" sz="4000" b="1" dirty="0" smtClean="0"/>
              <a:t>Competition experiments</a:t>
            </a:r>
            <a:endParaRPr lang="he-IL" sz="40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6630472" cy="5145959"/>
          </a:xfrm>
        </p:spPr>
        <p:txBody>
          <a:bodyPr>
            <a:normAutofit fontScale="85000" lnSpcReduction="20000"/>
          </a:bodyPr>
          <a:lstStyle/>
          <a:p>
            <a:pPr marL="57150" indent="0" algn="l" rtl="0">
              <a:buNone/>
            </a:pPr>
            <a:r>
              <a:rPr lang="en-US" dirty="0"/>
              <a:t>Strains must have a genotypic or phenotypic </a:t>
            </a:r>
            <a:r>
              <a:rPr lang="en-US" dirty="0" smtClean="0"/>
              <a:t>marker.</a:t>
            </a:r>
          </a:p>
          <a:p>
            <a:pPr marL="57150" indent="0" algn="l" rtl="0">
              <a:buNone/>
            </a:pPr>
            <a:endParaRPr lang="en-US" b="1" dirty="0" smtClean="0"/>
          </a:p>
          <a:p>
            <a:pPr marL="57150" indent="0" algn="l" rtl="0">
              <a:buNone/>
            </a:pPr>
            <a:r>
              <a:rPr lang="en-US" b="1" dirty="0" smtClean="0"/>
              <a:t>Problem:</a:t>
            </a:r>
            <a:r>
              <a:rPr lang="en-US" dirty="0" smtClean="0"/>
              <a:t> Laborious and costly, more so for non-model organisms.</a:t>
            </a:r>
          </a:p>
          <a:p>
            <a:pPr marL="57150" indent="0" algn="l" rtl="0">
              <a:buNone/>
            </a:pPr>
            <a:endParaRPr lang="en-US" b="1" dirty="0" smtClean="0"/>
          </a:p>
          <a:p>
            <a:pPr marL="57150" indent="0" algn="l" rtl="0">
              <a:buNone/>
            </a:pPr>
            <a:r>
              <a:rPr lang="en-US" b="1" dirty="0" smtClean="0"/>
              <a:t>Our Solution: </a:t>
            </a:r>
            <a:r>
              <a:rPr lang="en-US" dirty="0" smtClean="0"/>
              <a:t>Computational framework that predicts growth in mixed culture:</a:t>
            </a:r>
          </a:p>
          <a:p>
            <a:pPr marL="57150" indent="0" algn="l" rtl="0">
              <a:buNone/>
            </a:pPr>
            <a:endParaRPr lang="en-US" sz="1900" dirty="0"/>
          </a:p>
          <a:p>
            <a:pPr marL="571500" indent="-514350" algn="l" rtl="0">
              <a:buFont typeface="+mj-lt"/>
              <a:buAutoNum type="arabicPeriod"/>
            </a:pPr>
            <a:r>
              <a:rPr lang="en-US" dirty="0"/>
              <a:t>Fit </a:t>
            </a:r>
            <a:r>
              <a:rPr lang="en-US" dirty="0" smtClean="0"/>
              <a:t>growth models to growth curve</a:t>
            </a:r>
            <a:r>
              <a:rPr lang="en-GB" dirty="0" smtClean="0"/>
              <a:t>s</a:t>
            </a:r>
          </a:p>
          <a:p>
            <a:pPr marL="571500" indent="-514350" algn="l" rtl="0">
              <a:buFont typeface="+mj-lt"/>
              <a:buAutoNum type="arabicPeriod"/>
            </a:pPr>
            <a:r>
              <a:rPr lang="en-GB" dirty="0" smtClean="0"/>
              <a:t>Predict competition </a:t>
            </a:r>
            <a:r>
              <a:rPr lang="en-US" dirty="0" smtClean="0"/>
              <a:t>results</a:t>
            </a:r>
            <a:endParaRPr lang="en-GB" dirty="0" smtClean="0"/>
          </a:p>
          <a:p>
            <a:pPr marL="571500" indent="-514350" algn="l" rtl="0">
              <a:buFont typeface="+mj-lt"/>
              <a:buAutoNum type="arabicPeriod"/>
            </a:pPr>
            <a:r>
              <a:rPr lang="en-GB" dirty="0" smtClean="0"/>
              <a:t>Infer fitness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32</a:t>
            </a:fld>
            <a:endParaRPr lang="en-US"/>
          </a:p>
        </p:txBody>
      </p:sp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7700" y="260648"/>
            <a:ext cx="2146300" cy="3944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7087672" y="1909950"/>
            <a:ext cx="636906" cy="646331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dirty="0" err="1" smtClean="0">
                <a:solidFill>
                  <a:srgbClr val="C00000"/>
                </a:solidFill>
                <a:latin typeface="Open Sans" panose="020B0606030504020204" pitchFamily="34" charset="0"/>
              </a:rPr>
              <a:t>Ara</a:t>
            </a:r>
            <a:r>
              <a:rPr lang="en-US" baseline="30000" dirty="0" smtClean="0">
                <a:solidFill>
                  <a:srgbClr val="C00000"/>
                </a:solidFill>
                <a:latin typeface="Open Sans" panose="020B0606030504020204" pitchFamily="34" charset="0"/>
              </a:rPr>
              <a:t>-</a:t>
            </a:r>
          </a:p>
          <a:p>
            <a:r>
              <a:rPr lang="en-US" dirty="0" err="1" smtClean="0">
                <a:solidFill>
                  <a:schemeClr val="bg1"/>
                </a:solidFill>
                <a:latin typeface="Open Sans" panose="020B0606030504020204" pitchFamily="34" charset="0"/>
              </a:rPr>
              <a:t>Ara</a:t>
            </a:r>
            <a:r>
              <a:rPr lang="en-US" baseline="30000" dirty="0" smtClean="0">
                <a:solidFill>
                  <a:schemeClr val="bg1"/>
                </a:solidFill>
                <a:latin typeface="Open Sans" panose="020B0606030504020204" pitchFamily="34" charset="0"/>
              </a:rPr>
              <a:t>+</a:t>
            </a:r>
            <a:endParaRPr lang="he-IL" baseline="30000" dirty="0">
              <a:solidFill>
                <a:schemeClr val="bg1"/>
              </a:solidFill>
              <a:latin typeface="Open Sans" panose="020B0606030504020204" pitchFamily="34" charset="0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8304" y="4509372"/>
            <a:ext cx="1689100" cy="2236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01355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3824"/>
    </mc:Choice>
    <mc:Fallback xmlns="">
      <p:transition advTm="43824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D:\workspace\curveball_project\ms\Fig-model_fitting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961"/>
          <a:stretch/>
        </p:blipFill>
        <p:spPr bwMode="auto">
          <a:xfrm>
            <a:off x="179512" y="3645024"/>
            <a:ext cx="8824788" cy="300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Growth curve data</a:t>
            </a:r>
            <a:endParaRPr lang="he-IL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187575"/>
          </a:xfrm>
        </p:spPr>
        <p:txBody>
          <a:bodyPr>
            <a:normAutofit/>
          </a:bodyPr>
          <a:lstStyle/>
          <a:p>
            <a:pPr marL="0" indent="0" algn="l" rtl="0">
              <a:buNone/>
            </a:pPr>
            <a:r>
              <a:rPr lang="en-US" dirty="0" smtClean="0"/>
              <a:t>Data </a:t>
            </a:r>
            <a:r>
              <a:rPr lang="en-US" dirty="0"/>
              <a:t>from two experiments with </a:t>
            </a:r>
            <a:r>
              <a:rPr lang="en-US" i="1" dirty="0"/>
              <a:t>E. </a:t>
            </a:r>
            <a:r>
              <a:rPr lang="en-US" i="1" dirty="0" smtClean="0"/>
              <a:t>coli </a:t>
            </a:r>
            <a:r>
              <a:rPr lang="en-US" dirty="0" smtClean="0"/>
              <a:t>strains: (</a:t>
            </a:r>
            <a:r>
              <a:rPr lang="en-US" dirty="0" smtClean="0">
                <a:solidFill>
                  <a:srgbClr val="00B050"/>
                </a:solidFill>
              </a:rPr>
              <a:t>DH5</a:t>
            </a:r>
            <a:r>
              <a:rPr lang="el-GR" dirty="0" smtClean="0">
                <a:solidFill>
                  <a:srgbClr val="00B050"/>
                </a:solidFill>
              </a:rPr>
              <a:t>α</a:t>
            </a:r>
            <a:r>
              <a:rPr lang="en-US" dirty="0" smtClean="0"/>
              <a:t> vs. </a:t>
            </a:r>
            <a:r>
              <a:rPr lang="en-US" dirty="0" smtClean="0">
                <a:solidFill>
                  <a:srgbClr val="FF0000"/>
                </a:solidFill>
              </a:rPr>
              <a:t>TG1</a:t>
            </a:r>
            <a:r>
              <a:rPr lang="en-US" dirty="0" smtClean="0"/>
              <a:t>) fitted a growth model </a:t>
            </a:r>
          </a:p>
          <a:p>
            <a:pPr marL="0" indent="0" rtl="0">
              <a:buNone/>
            </a:pPr>
            <a:r>
              <a:rPr lang="en-US" sz="1800" dirty="0"/>
              <a:t>	</a:t>
            </a:r>
            <a:r>
              <a:rPr lang="en-US" sz="1800" dirty="0" smtClean="0"/>
              <a:t>					</a:t>
            </a:r>
            <a:r>
              <a:rPr lang="en-US" sz="1800" dirty="0" err="1" smtClean="0"/>
              <a:t>Baranyi</a:t>
            </a:r>
            <a:r>
              <a:rPr lang="en-US" sz="1800" dirty="0" smtClean="0"/>
              <a:t> &amp; Roberts, 1994</a:t>
            </a:r>
            <a:endParaRPr lang="en-US" sz="1800" dirty="0"/>
          </a:p>
          <a:p>
            <a:pPr marL="0" indent="0" algn="l" rtl="0">
              <a:buNone/>
            </a:pPr>
            <a:endParaRPr lang="he-IL" dirty="0"/>
          </a:p>
        </p:txBody>
      </p:sp>
      <p:sp>
        <p:nvSpPr>
          <p:cNvPr id="4" name="Rectangle 3"/>
          <p:cNvSpPr/>
          <p:nvPr/>
        </p:nvSpPr>
        <p:spPr>
          <a:xfrm>
            <a:off x="2123728" y="3804000"/>
            <a:ext cx="18533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Open Sans" panose="020B0606030504020204" pitchFamily="34" charset="0"/>
              </a:rPr>
              <a:t>with lag phase</a:t>
            </a:r>
            <a:endParaRPr lang="he-IL" b="1" dirty="0">
              <a:latin typeface="Open Sans" panose="020B0606030504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012160" y="3789040"/>
            <a:ext cx="22493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Open Sans" panose="020B0606030504020204" pitchFamily="34" charset="0"/>
              </a:rPr>
              <a:t>without lag phase</a:t>
            </a:r>
            <a:endParaRPr lang="he-IL" b="1" dirty="0"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251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1143000"/>
          </a:xfrm>
        </p:spPr>
        <p:txBody>
          <a:bodyPr>
            <a:normAutofit/>
          </a:bodyPr>
          <a:lstStyle/>
          <a:p>
            <a:r>
              <a:rPr lang="en-US" b="1" dirty="0" smtClean="0"/>
              <a:t>Mixed culture prediction</a:t>
            </a:r>
            <a:endParaRPr lang="he-IL" b="1" dirty="0"/>
          </a:p>
        </p:txBody>
      </p:sp>
      <p:pic>
        <p:nvPicPr>
          <p:cNvPr id="5124" name="Picture 4" descr="D:\workspace\curveball_project\ms\Fig-Competition_prediction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599"/>
          <a:stretch/>
        </p:blipFill>
        <p:spPr bwMode="auto">
          <a:xfrm>
            <a:off x="395536" y="1052736"/>
            <a:ext cx="8208911" cy="5662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443" y="6562785"/>
            <a:ext cx="3687763" cy="15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95669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b="1" dirty="0" smtClean="0"/>
              <a:t>Summary</a:t>
            </a:r>
            <a:endParaRPr lang="he-IL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53136"/>
          </a:xfrm>
        </p:spPr>
        <p:txBody>
          <a:bodyPr>
            <a:normAutofit/>
          </a:bodyPr>
          <a:lstStyle/>
          <a:p>
            <a:pPr marL="571500" indent="-514350" algn="l" rtl="0">
              <a:buFont typeface="+mj-lt"/>
              <a:buAutoNum type="arabicPeriod"/>
            </a:pPr>
            <a:r>
              <a:rPr lang="en-US" sz="2800" dirty="0" smtClean="0"/>
              <a:t>Fit </a:t>
            </a:r>
            <a:r>
              <a:rPr lang="en-US" sz="2800" dirty="0"/>
              <a:t>growth models to growth curve</a:t>
            </a:r>
            <a:r>
              <a:rPr lang="en-GB" sz="2800" dirty="0"/>
              <a:t>s</a:t>
            </a:r>
          </a:p>
          <a:p>
            <a:pPr marL="571500" indent="-514350" algn="l" rtl="0">
              <a:buFont typeface="+mj-lt"/>
              <a:buAutoNum type="arabicPeriod"/>
            </a:pPr>
            <a:r>
              <a:rPr lang="en-GB" sz="2800" dirty="0"/>
              <a:t>Predict competition </a:t>
            </a:r>
            <a:r>
              <a:rPr lang="en-US" sz="2800" dirty="0"/>
              <a:t>results</a:t>
            </a:r>
            <a:endParaRPr lang="en-GB" sz="2800" dirty="0"/>
          </a:p>
          <a:p>
            <a:pPr marL="571500" indent="-514350" algn="l" rtl="0">
              <a:buFont typeface="+mj-lt"/>
              <a:buAutoNum type="arabicPeriod"/>
            </a:pPr>
            <a:r>
              <a:rPr lang="en-GB" sz="2800" dirty="0"/>
              <a:t>Infer fitness</a:t>
            </a:r>
            <a:endParaRPr lang="en-US" sz="2800" dirty="0"/>
          </a:p>
          <a:p>
            <a:pPr marL="0" indent="0" algn="l" rtl="0">
              <a:buNone/>
            </a:pPr>
            <a:endParaRPr lang="en-US" sz="2600" b="1" dirty="0" smtClean="0"/>
          </a:p>
          <a:p>
            <a:pPr marL="0" indent="0" algn="l" rtl="0">
              <a:buNone/>
            </a:pPr>
            <a:r>
              <a:rPr lang="en-US" sz="2600" b="1" dirty="0" smtClean="0"/>
              <a:t>Preprint:</a:t>
            </a:r>
            <a:endParaRPr lang="en-US" sz="2600" b="1" dirty="0"/>
          </a:p>
          <a:p>
            <a:pPr marL="0" indent="0" algn="l" rtl="0">
              <a:buNone/>
            </a:pPr>
            <a:r>
              <a:rPr lang="en-US" sz="2600" dirty="0" smtClean="0"/>
              <a:t>Ram </a:t>
            </a:r>
            <a:r>
              <a:rPr lang="en-US" sz="2600" dirty="0"/>
              <a:t>et al. (2015</a:t>
            </a:r>
            <a:r>
              <a:rPr lang="en-US" sz="2600" dirty="0" smtClean="0"/>
              <a:t>) </a:t>
            </a:r>
            <a:r>
              <a:rPr lang="en-US" sz="2600" i="1" dirty="0"/>
              <a:t>Predicting microbial relative growth in a mixed culture from growth curve data</a:t>
            </a:r>
            <a:r>
              <a:rPr lang="en-US" sz="2600" dirty="0"/>
              <a:t>. </a:t>
            </a:r>
            <a:r>
              <a:rPr lang="en-US" sz="2600" dirty="0" err="1"/>
              <a:t>bioRxiv</a:t>
            </a:r>
            <a:r>
              <a:rPr lang="en-US" sz="2600" dirty="0"/>
              <a:t>, </a:t>
            </a:r>
            <a:r>
              <a:rPr lang="en-US" sz="2600" dirty="0" smtClean="0"/>
              <a:t>doi:</a:t>
            </a:r>
            <a:r>
              <a:rPr lang="en-US" sz="2600" dirty="0" smtClean="0">
                <a:hlinkClick r:id="rId2"/>
              </a:rPr>
              <a:t>10.1101/022640</a:t>
            </a:r>
            <a:endParaRPr lang="en-US" sz="2600" dirty="0" smtClean="0"/>
          </a:p>
          <a:p>
            <a:pPr marL="0" indent="0" algn="l" rtl="0">
              <a:buNone/>
            </a:pPr>
            <a:endParaRPr lang="en-US" sz="2600" b="1" dirty="0" smtClean="0"/>
          </a:p>
          <a:p>
            <a:pPr marL="0" indent="0" algn="l" rtl="0">
              <a:buNone/>
            </a:pPr>
            <a:r>
              <a:rPr lang="en-US" sz="2600" b="1" dirty="0" smtClean="0"/>
              <a:t>Software website: </a:t>
            </a:r>
            <a:r>
              <a:rPr lang="en-US" sz="2600" dirty="0" smtClean="0">
                <a:hlinkClick r:id="rId3"/>
              </a:rPr>
              <a:t>curveball.yoavram.com</a:t>
            </a:r>
            <a:r>
              <a:rPr lang="en-US" sz="2600" dirty="0" smtClean="0"/>
              <a:t> </a:t>
            </a:r>
          </a:p>
          <a:p>
            <a:pPr marL="0" indent="0" algn="l" rtl="0">
              <a:buNone/>
            </a:pPr>
            <a:endParaRPr lang="he-IL" sz="2800" dirty="0" smtClean="0"/>
          </a:p>
          <a:p>
            <a:pPr marL="0" indent="0" algn="l" rtl="0">
              <a:buNone/>
            </a:pPr>
            <a:endParaRPr lang="en-US" dirty="0" smtClean="0"/>
          </a:p>
          <a:p>
            <a:pPr marL="0" indent="0" algn="ctr" rtl="0">
              <a:buNone/>
            </a:pPr>
            <a:endParaRPr lang="en-US" sz="4000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760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61182"/>
    </mc:Choice>
    <mc:Fallback xmlns="">
      <p:transition advTm="61182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Future directions</a:t>
            </a:r>
            <a:endParaRPr lang="he-IL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algn="l" rtl="0"/>
            <a:r>
              <a:rPr lang="en-US" b="1" dirty="0" smtClean="0"/>
              <a:t>Complex growth curves:</a:t>
            </a:r>
          </a:p>
          <a:p>
            <a:pPr lvl="1" algn="l" rtl="0"/>
            <a:r>
              <a:rPr lang="en-US" dirty="0" smtClean="0"/>
              <a:t>Bi-phasic growth: </a:t>
            </a:r>
          </a:p>
          <a:p>
            <a:pPr lvl="1" algn="l" rtl="0"/>
            <a:r>
              <a:rPr lang="en-US" dirty="0" smtClean="0"/>
              <a:t>Deep stationary phase</a:t>
            </a:r>
          </a:p>
          <a:p>
            <a:pPr lvl="1" algn="l" rtl="0"/>
            <a:r>
              <a:rPr lang="en-US" dirty="0" smtClean="0"/>
              <a:t>Cell death</a:t>
            </a:r>
            <a:endParaRPr lang="en-US" dirty="0"/>
          </a:p>
          <a:p>
            <a:pPr algn="l" rtl="0"/>
            <a:r>
              <a:rPr lang="en-US" b="1" dirty="0" smtClean="0"/>
              <a:t>Null </a:t>
            </a:r>
            <a:r>
              <a:rPr lang="en-US" b="1" dirty="0"/>
              <a:t>model for detection of </a:t>
            </a:r>
            <a:r>
              <a:rPr lang="en-US" b="1" dirty="0" smtClean="0"/>
              <a:t>frequency-dependent interactions:</a:t>
            </a:r>
          </a:p>
          <a:p>
            <a:pPr lvl="1" algn="l" rtl="0"/>
            <a:r>
              <a:rPr lang="en-US" dirty="0" smtClean="0"/>
              <a:t>Cooperation</a:t>
            </a:r>
          </a:p>
          <a:p>
            <a:pPr lvl="1" algn="l" rtl="0"/>
            <a:r>
              <a:rPr lang="en-US" dirty="0" smtClean="0"/>
              <a:t>Interference</a:t>
            </a:r>
          </a:p>
          <a:p>
            <a:pPr algn="l" rtl="0"/>
            <a:r>
              <a:rPr lang="en-US" b="1" dirty="0" smtClean="0"/>
              <a:t>Compete </a:t>
            </a:r>
            <a:r>
              <a:rPr lang="en-US" b="1" dirty="0"/>
              <a:t>hypothetical </a:t>
            </a:r>
            <a:r>
              <a:rPr lang="en-US" b="1" dirty="0" smtClean="0"/>
              <a:t>strains</a:t>
            </a:r>
          </a:p>
          <a:p>
            <a:pPr algn="l" rtl="0"/>
            <a:r>
              <a:rPr lang="en-US" b="1" dirty="0" smtClean="0"/>
              <a:t>Predict adaptive evolution</a:t>
            </a:r>
          </a:p>
          <a:p>
            <a:pPr algn="l" rtl="0"/>
            <a:r>
              <a:rPr lang="en-US" b="1" dirty="0" smtClean="0"/>
              <a:t>Interpret fitness differences</a:t>
            </a:r>
            <a:endParaRPr lang="en-US" b="1" dirty="0"/>
          </a:p>
          <a:p>
            <a:pPr algn="l" rtl="0"/>
            <a:endParaRPr lang="he-IL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974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/>
            <a:r>
              <a:rPr lang="en-US" b="1" dirty="0" smtClean="0"/>
              <a:t>Summary</a:t>
            </a:r>
            <a:endParaRPr lang="he-IL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5328592"/>
          </a:xfrm>
        </p:spPr>
        <p:txBody>
          <a:bodyPr>
            <a:noAutofit/>
          </a:bodyPr>
          <a:lstStyle/>
          <a:p>
            <a:pPr marL="0" indent="0" algn="l" rtl="0">
              <a:buNone/>
            </a:pPr>
            <a:r>
              <a:rPr lang="en-US" sz="2000" b="1" dirty="0" smtClean="0"/>
              <a:t>Stress-induced mutagenesis</a:t>
            </a:r>
          </a:p>
          <a:p>
            <a:pPr lvl="1" algn="l" rtl="0"/>
            <a:r>
              <a:rPr lang="en-US" sz="2000" dirty="0"/>
              <a:t>Can </a:t>
            </a:r>
            <a:r>
              <a:rPr lang="en-US" sz="2000" b="1" dirty="0"/>
              <a:t>evolve </a:t>
            </a:r>
            <a:r>
              <a:rPr lang="en-US" sz="2000" dirty="0"/>
              <a:t>due to 2nd order </a:t>
            </a:r>
            <a:r>
              <a:rPr lang="en-US" sz="2000" dirty="0" smtClean="0"/>
              <a:t>selection</a:t>
            </a:r>
            <a:endParaRPr lang="en-US" sz="2000" dirty="0"/>
          </a:p>
          <a:p>
            <a:pPr lvl="1" algn="l" rtl="0"/>
            <a:r>
              <a:rPr lang="en-US" sz="2000" dirty="0"/>
              <a:t>In </a:t>
            </a:r>
            <a:r>
              <a:rPr lang="en-US" sz="2000" b="1" dirty="0"/>
              <a:t>constant &amp; changing </a:t>
            </a:r>
            <a:r>
              <a:rPr lang="en-US" sz="2000" dirty="0"/>
              <a:t>environments</a:t>
            </a:r>
          </a:p>
          <a:p>
            <a:pPr lvl="1" algn="l" rtl="0"/>
            <a:r>
              <a:rPr lang="en-US" sz="2000" dirty="0" smtClean="0"/>
              <a:t>In </a:t>
            </a:r>
            <a:r>
              <a:rPr lang="en-US" sz="2000" b="1" dirty="0"/>
              <a:t>asexual </a:t>
            </a:r>
            <a:r>
              <a:rPr lang="en-US" sz="2000" dirty="0" smtClean="0"/>
              <a:t>populations</a:t>
            </a:r>
          </a:p>
          <a:p>
            <a:pPr marL="457200" lvl="1" indent="0" rtl="0">
              <a:buNone/>
            </a:pPr>
            <a:r>
              <a:rPr lang="en-US" sz="1600" dirty="0" smtClean="0"/>
              <a:t>Ram &amp; Hadany, Evolution 2012</a:t>
            </a:r>
          </a:p>
          <a:p>
            <a:pPr lvl="1" algn="l" rtl="0"/>
            <a:r>
              <a:rPr lang="en-US" sz="2000" dirty="0" smtClean="0"/>
              <a:t>In </a:t>
            </a:r>
            <a:r>
              <a:rPr lang="en-US" sz="2000" dirty="0"/>
              <a:t>the presence of rare </a:t>
            </a:r>
            <a:r>
              <a:rPr lang="en-US" sz="2000" b="1" dirty="0" smtClean="0"/>
              <a:t>recombination</a:t>
            </a:r>
          </a:p>
          <a:p>
            <a:pPr marL="457200" lvl="1" indent="0" rtl="0">
              <a:buNone/>
            </a:pPr>
            <a:r>
              <a:rPr lang="en-US" sz="1600" dirty="0" smtClean="0"/>
              <a:t>Ram &amp; Hadany, in preparation</a:t>
            </a:r>
            <a:endParaRPr lang="en-US" sz="1600" b="1" dirty="0" smtClean="0"/>
          </a:p>
          <a:p>
            <a:pPr lvl="1" algn="l" rtl="0"/>
            <a:r>
              <a:rPr lang="en-US" sz="2000" dirty="0" smtClean="0"/>
              <a:t>Increases </a:t>
            </a:r>
            <a:r>
              <a:rPr lang="en-US" sz="2000" dirty="0"/>
              <a:t>the rate of </a:t>
            </a:r>
            <a:r>
              <a:rPr lang="en-US" sz="2000" b="1" dirty="0"/>
              <a:t>complex adaptation rate</a:t>
            </a:r>
          </a:p>
          <a:p>
            <a:pPr lvl="1" algn="l" rtl="0"/>
            <a:r>
              <a:rPr lang="en-US" sz="2000" dirty="0"/>
              <a:t>Without reducing the </a:t>
            </a:r>
            <a:r>
              <a:rPr lang="en-US" sz="2000" b="1" dirty="0"/>
              <a:t>population mean fitness</a:t>
            </a:r>
          </a:p>
          <a:p>
            <a:pPr lvl="1" algn="l" rtl="0"/>
            <a:r>
              <a:rPr lang="en-US" sz="2000" dirty="0"/>
              <a:t>Breaks the </a:t>
            </a:r>
            <a:r>
              <a:rPr lang="en-US" sz="2000" b="1" dirty="0"/>
              <a:t>trade-off </a:t>
            </a:r>
            <a:r>
              <a:rPr lang="en-US" sz="2000" dirty="0"/>
              <a:t>between </a:t>
            </a:r>
            <a:r>
              <a:rPr lang="en-US" sz="2000" i="1" dirty="0"/>
              <a:t>adaptability </a:t>
            </a:r>
            <a:r>
              <a:rPr lang="en-US" sz="2000" dirty="0"/>
              <a:t>and </a:t>
            </a:r>
            <a:r>
              <a:rPr lang="en-US" sz="2000" i="1" dirty="0"/>
              <a:t>adaptedness</a:t>
            </a:r>
            <a:endParaRPr lang="en-US" sz="2400" dirty="0"/>
          </a:p>
          <a:p>
            <a:pPr marL="514350" lvl="1" indent="0" rtl="0">
              <a:buNone/>
            </a:pPr>
            <a:r>
              <a:rPr lang="en-US" sz="1600" dirty="0"/>
              <a:t>Ram &amp; Hadany, PRSB </a:t>
            </a:r>
            <a:r>
              <a:rPr lang="en-US" sz="1600" dirty="0" smtClean="0"/>
              <a:t>2014</a:t>
            </a:r>
            <a:endParaRPr lang="en-US" sz="2000" dirty="0"/>
          </a:p>
          <a:p>
            <a:pPr marL="514350" lvl="1" indent="0" rtl="0">
              <a:buNone/>
            </a:pPr>
            <a:endParaRPr lang="en-US" sz="2000" u="sng" dirty="0" smtClean="0"/>
          </a:p>
          <a:p>
            <a:pPr marL="0" indent="0" algn="l" rtl="0">
              <a:buNone/>
            </a:pPr>
            <a:r>
              <a:rPr lang="en-US" sz="2000" b="1" dirty="0" smtClean="0"/>
              <a:t>Predicting microbial growth in a mixed culture</a:t>
            </a:r>
          </a:p>
          <a:p>
            <a:pPr marL="0" indent="0" rtl="0">
              <a:buNone/>
            </a:pPr>
            <a:r>
              <a:rPr lang="en-US" sz="1600" dirty="0" smtClean="0"/>
              <a:t>Ram et al., </a:t>
            </a:r>
            <a:r>
              <a:rPr lang="en-US" sz="1600" dirty="0" err="1" smtClean="0"/>
              <a:t>bioRxiv</a:t>
            </a:r>
            <a:r>
              <a:rPr lang="en-US" sz="1600" dirty="0" smtClean="0"/>
              <a:t> preprint</a:t>
            </a:r>
            <a:endParaRPr lang="he-IL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2836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131840" y="1184553"/>
            <a:ext cx="2161982" cy="181588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600" b="1" dirty="0" smtClean="0">
                <a:latin typeface="Open Sans" panose="020B0606030504020204" pitchFamily="34" charset="0"/>
              </a:rPr>
              <a:t>Judith Berman*</a:t>
            </a:r>
          </a:p>
          <a:p>
            <a:r>
              <a:rPr lang="en-US" sz="1600" dirty="0" err="1" smtClean="0">
                <a:latin typeface="Open Sans" panose="020B0606030504020204" pitchFamily="34" charset="0"/>
              </a:rPr>
              <a:t>Maayan</a:t>
            </a:r>
            <a:r>
              <a:rPr lang="en-US" sz="1600" dirty="0" smtClean="0">
                <a:latin typeface="Open Sans" panose="020B0606030504020204" pitchFamily="34" charset="0"/>
              </a:rPr>
              <a:t> Bibi*</a:t>
            </a:r>
          </a:p>
          <a:p>
            <a:r>
              <a:rPr lang="en-GB" sz="1600" dirty="0" smtClean="0">
                <a:latin typeface="Open Sans" panose="020B0606030504020204" pitchFamily="34" charset="0"/>
              </a:rPr>
              <a:t>Ella </a:t>
            </a:r>
            <a:r>
              <a:rPr lang="en-GB" sz="1600" dirty="0" err="1" smtClean="0">
                <a:latin typeface="Open Sans" panose="020B0606030504020204" pitchFamily="34" charset="0"/>
              </a:rPr>
              <a:t>Shtifman</a:t>
            </a:r>
            <a:r>
              <a:rPr lang="en-GB" sz="1600" dirty="0" smtClean="0">
                <a:latin typeface="Open Sans" panose="020B0606030504020204" pitchFamily="34" charset="0"/>
              </a:rPr>
              <a:t> Segal</a:t>
            </a:r>
            <a:endParaRPr lang="en-US" sz="1600" dirty="0" smtClean="0">
              <a:latin typeface="Open Sans" panose="020B0606030504020204" pitchFamily="34" charset="0"/>
            </a:endParaRPr>
          </a:p>
          <a:p>
            <a:r>
              <a:rPr lang="en-GB" sz="1600" dirty="0" err="1" smtClean="0">
                <a:latin typeface="Open Sans" panose="020B0606030504020204" pitchFamily="34" charset="0"/>
              </a:rPr>
              <a:t>Noa</a:t>
            </a:r>
            <a:r>
              <a:rPr lang="en-GB" sz="1600" dirty="0" smtClean="0">
                <a:latin typeface="Open Sans" panose="020B0606030504020204" pitchFamily="34" charset="0"/>
              </a:rPr>
              <a:t> Wertheimer</a:t>
            </a:r>
          </a:p>
          <a:p>
            <a:r>
              <a:rPr lang="en-GB" sz="1600" dirty="0" smtClean="0">
                <a:latin typeface="Open Sans" panose="020B0606030504020204" pitchFamily="34" charset="0"/>
              </a:rPr>
              <a:t>Alex Rosenberg</a:t>
            </a:r>
          </a:p>
          <a:p>
            <a:r>
              <a:rPr lang="en-GB" sz="1600" dirty="0" err="1" smtClean="0">
                <a:latin typeface="Open Sans" panose="020B0606030504020204" pitchFamily="34" charset="0"/>
              </a:rPr>
              <a:t>Adi</a:t>
            </a:r>
            <a:r>
              <a:rPr lang="en-GB" sz="1600" dirty="0" smtClean="0">
                <a:latin typeface="Open Sans" panose="020B0606030504020204" pitchFamily="34" charset="0"/>
              </a:rPr>
              <a:t> </a:t>
            </a:r>
            <a:r>
              <a:rPr lang="en-GB" sz="1600" dirty="0" err="1" smtClean="0">
                <a:latin typeface="Open Sans" panose="020B0606030504020204" pitchFamily="34" charset="0"/>
              </a:rPr>
              <a:t>Zisman</a:t>
            </a:r>
            <a:endParaRPr lang="en-GB" sz="1600" dirty="0" smtClean="0">
              <a:latin typeface="Open Sans" panose="020B0606030504020204" pitchFamily="34" charset="0"/>
            </a:endParaRPr>
          </a:p>
          <a:p>
            <a:r>
              <a:rPr lang="en-GB" sz="1600" dirty="0" smtClean="0">
                <a:latin typeface="Open Sans" panose="020B0606030504020204" pitchFamily="34" charset="0"/>
              </a:rPr>
              <a:t>Feng Yang</a:t>
            </a:r>
            <a:endParaRPr lang="en-US" sz="1600" dirty="0" smtClean="0">
              <a:latin typeface="Open Sans" panose="020B0606030504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b="1" dirty="0"/>
              <a:t>Acknowledgments</a:t>
            </a:r>
            <a:endParaRPr lang="he-IL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13187" y="1165969"/>
            <a:ext cx="2790661" cy="329320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sz="2400" b="1" dirty="0" err="1" smtClean="0">
                <a:latin typeface="Open Sans" panose="020B0606030504020204" pitchFamily="34" charset="0"/>
              </a:rPr>
              <a:t>Lilach</a:t>
            </a:r>
            <a:r>
              <a:rPr lang="en-US" sz="2400" b="1" dirty="0" smtClean="0">
                <a:latin typeface="Open Sans" panose="020B0606030504020204" pitchFamily="34" charset="0"/>
              </a:rPr>
              <a:t> Hadany*</a:t>
            </a:r>
          </a:p>
          <a:p>
            <a:pPr algn="l" rtl="0"/>
            <a:r>
              <a:rPr lang="en-US" dirty="0">
                <a:latin typeface="Open Sans" panose="020B0606030504020204" pitchFamily="34" charset="0"/>
              </a:rPr>
              <a:t>Uri </a:t>
            </a:r>
            <a:r>
              <a:rPr lang="en-US" dirty="0" err="1" smtClean="0">
                <a:latin typeface="Open Sans" panose="020B0606030504020204" pitchFamily="34" charset="0"/>
              </a:rPr>
              <a:t>Obolski</a:t>
            </a:r>
            <a:r>
              <a:rPr lang="en-US" dirty="0" smtClean="0">
                <a:latin typeface="Open Sans" panose="020B0606030504020204" pitchFamily="34" charset="0"/>
              </a:rPr>
              <a:t>*</a:t>
            </a:r>
          </a:p>
          <a:p>
            <a:r>
              <a:rPr lang="en-US" dirty="0" err="1" smtClean="0">
                <a:latin typeface="Open Sans" panose="020B0606030504020204" pitchFamily="34" charset="0"/>
              </a:rPr>
              <a:t>Eynat</a:t>
            </a:r>
            <a:r>
              <a:rPr lang="en-US" dirty="0" smtClean="0">
                <a:latin typeface="Open Sans" panose="020B0606030504020204" pitchFamily="34" charset="0"/>
              </a:rPr>
              <a:t> </a:t>
            </a:r>
            <a:r>
              <a:rPr lang="en-US" dirty="0" err="1" smtClean="0">
                <a:latin typeface="Open Sans" panose="020B0606030504020204" pitchFamily="34" charset="0"/>
              </a:rPr>
              <a:t>Dellus</a:t>
            </a:r>
            <a:r>
              <a:rPr lang="en-US" dirty="0" smtClean="0">
                <a:latin typeface="Open Sans" panose="020B0606030504020204" pitchFamily="34" charset="0"/>
              </a:rPr>
              <a:t>-Gur*</a:t>
            </a:r>
          </a:p>
          <a:p>
            <a:r>
              <a:rPr lang="en-US" dirty="0" smtClean="0">
                <a:latin typeface="Open Sans" panose="020B0606030504020204" pitchFamily="34" charset="0"/>
              </a:rPr>
              <a:t>Ariel </a:t>
            </a:r>
            <a:r>
              <a:rPr lang="en-GB" dirty="0" smtClean="0">
                <a:latin typeface="Open Sans" panose="020B0606030504020204" pitchFamily="34" charset="0"/>
              </a:rPr>
              <a:t>Gueijman</a:t>
            </a:r>
            <a:endParaRPr lang="en-US" dirty="0" smtClean="0">
              <a:latin typeface="Open Sans" panose="020B0606030504020204" pitchFamily="34" charset="0"/>
            </a:endParaRPr>
          </a:p>
          <a:p>
            <a:r>
              <a:rPr lang="en-US" dirty="0" err="1" smtClean="0">
                <a:latin typeface="Open Sans" panose="020B0606030504020204" pitchFamily="34" charset="0"/>
              </a:rPr>
              <a:t>Eyal</a:t>
            </a:r>
            <a:r>
              <a:rPr lang="en-US" dirty="0" smtClean="0">
                <a:latin typeface="Open Sans" panose="020B0606030504020204" pitchFamily="34" charset="0"/>
              </a:rPr>
              <a:t> Zinger</a:t>
            </a:r>
          </a:p>
          <a:p>
            <a:r>
              <a:rPr lang="en-US" dirty="0" err="1" smtClean="0">
                <a:latin typeface="Open Sans" panose="020B0606030504020204" pitchFamily="34" charset="0"/>
              </a:rPr>
              <a:t>Itzhak</a:t>
            </a:r>
            <a:r>
              <a:rPr lang="en-US" dirty="0" smtClean="0">
                <a:latin typeface="Open Sans" panose="020B0606030504020204" pitchFamily="34" charset="0"/>
              </a:rPr>
              <a:t> </a:t>
            </a:r>
            <a:r>
              <a:rPr lang="en-US" dirty="0" err="1" smtClean="0">
                <a:latin typeface="Open Sans" panose="020B0606030504020204" pitchFamily="34" charset="0"/>
              </a:rPr>
              <a:t>Khait</a:t>
            </a:r>
            <a:endParaRPr lang="en-US" dirty="0" smtClean="0">
              <a:latin typeface="Open Sans" panose="020B0606030504020204" pitchFamily="34" charset="0"/>
            </a:endParaRPr>
          </a:p>
          <a:p>
            <a:r>
              <a:rPr lang="en-US" dirty="0" err="1" smtClean="0">
                <a:latin typeface="Open Sans" panose="020B0606030504020204" pitchFamily="34" charset="0"/>
              </a:rPr>
              <a:t>Ohad</a:t>
            </a:r>
            <a:r>
              <a:rPr lang="en-US" dirty="0" smtClean="0">
                <a:latin typeface="Open Sans" panose="020B0606030504020204" pitchFamily="34" charset="0"/>
              </a:rPr>
              <a:t> Lewin-Epstein</a:t>
            </a:r>
          </a:p>
          <a:p>
            <a:r>
              <a:rPr lang="en-US" dirty="0" smtClean="0">
                <a:latin typeface="Open Sans" panose="020B0606030504020204" pitchFamily="34" charset="0"/>
              </a:rPr>
              <a:t>Marine </a:t>
            </a:r>
            <a:r>
              <a:rPr lang="en-US" dirty="0" err="1" smtClean="0">
                <a:latin typeface="Open Sans" panose="020B0606030504020204" pitchFamily="34" charset="0"/>
              </a:rPr>
              <a:t>Veits</a:t>
            </a:r>
            <a:endParaRPr lang="en-US" dirty="0" smtClean="0">
              <a:latin typeface="Open Sans" panose="020B0606030504020204" pitchFamily="34" charset="0"/>
            </a:endParaRPr>
          </a:p>
          <a:p>
            <a:r>
              <a:rPr lang="en-US" dirty="0" smtClean="0">
                <a:latin typeface="Open Sans" panose="020B0606030504020204" pitchFamily="34" charset="0"/>
              </a:rPr>
              <a:t>Michael Fishman</a:t>
            </a:r>
          </a:p>
          <a:p>
            <a:endParaRPr lang="en-US" sz="2000" dirty="0">
              <a:latin typeface="Open Sans" panose="020B0606030504020204" pitchFamily="34" charset="0"/>
            </a:endParaRPr>
          </a:p>
          <a:p>
            <a:endParaRPr lang="en-US" sz="2000" dirty="0">
              <a:latin typeface="Open Sans" panose="020B0606030504020204" pitchFamily="34" charset="0"/>
            </a:endParaRPr>
          </a:p>
        </p:txBody>
      </p:sp>
      <p:pic>
        <p:nvPicPr>
          <p:cNvPr id="3" name="Picture 2" descr="C:\Users\yoavram\Downloads\MinervaLogo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8528" y="5804799"/>
            <a:ext cx="2310973" cy="665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" descr="C:\Users\yoavram\Downloads\minerva_stiftun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1521" y="5670696"/>
            <a:ext cx="1045732" cy="998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3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6" t="8170" r="5722" b="11134"/>
          <a:stretch/>
        </p:blipFill>
        <p:spPr bwMode="auto">
          <a:xfrm>
            <a:off x="4916958" y="4796767"/>
            <a:ext cx="2786399" cy="7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ectangle 7"/>
          <p:cNvSpPr/>
          <p:nvPr/>
        </p:nvSpPr>
        <p:spPr>
          <a:xfrm>
            <a:off x="5940152" y="1196752"/>
            <a:ext cx="2286000" cy="1354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 smtClean="0">
                <a:latin typeface="Open Sans" panose="020B0606030504020204" pitchFamily="34" charset="0"/>
              </a:rPr>
              <a:t> </a:t>
            </a:r>
            <a:endParaRPr lang="en-US" dirty="0" smtClean="0">
              <a:latin typeface="Open Sans" panose="020B0606030504020204" pitchFamily="34" charset="0"/>
            </a:endParaRPr>
          </a:p>
          <a:p>
            <a:endParaRPr lang="en-US" dirty="0" smtClean="0">
              <a:latin typeface="Open Sans" panose="020B0606030504020204" pitchFamily="34" charset="0"/>
            </a:endParaRPr>
          </a:p>
          <a:p>
            <a:endParaRPr lang="en-US" dirty="0">
              <a:latin typeface="Open Sans" panose="020B0606030504020204" pitchFamily="34" charset="0"/>
            </a:endParaRPr>
          </a:p>
          <a:p>
            <a:endParaRPr lang="en-US" sz="2800" dirty="0">
              <a:latin typeface="Open Sans" panose="020B0606030504020204" pitchFamily="34" charset="0"/>
            </a:endParaRPr>
          </a:p>
        </p:txBody>
      </p:sp>
      <p:pic>
        <p:nvPicPr>
          <p:cNvPr id="19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5671161"/>
            <a:ext cx="971117" cy="9981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1292" y="2127254"/>
            <a:ext cx="1076256" cy="133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7630336" y="3503910"/>
            <a:ext cx="1478168" cy="107721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altLang="he-IL" sz="1600" b="1" dirty="0">
                <a:solidFill>
                  <a:srgbClr val="0070C0"/>
                </a:solidFill>
                <a:latin typeface="Open Sans" panose="020B0606030504020204" pitchFamily="34" charset="0"/>
                <a:cs typeface="Consolas" panose="020B0609020204030204" pitchFamily="49" charset="0"/>
              </a:rPr>
              <a:t>Israeli </a:t>
            </a:r>
            <a:r>
              <a:rPr lang="en-US" altLang="he-IL" sz="1600" b="1" dirty="0" smtClean="0">
                <a:solidFill>
                  <a:srgbClr val="0070C0"/>
                </a:solidFill>
                <a:latin typeface="Open Sans" panose="020B0606030504020204" pitchFamily="34" charset="0"/>
                <a:cs typeface="Consolas" panose="020B0609020204030204" pitchFamily="49" charset="0"/>
              </a:rPr>
              <a:t>Ministry </a:t>
            </a:r>
          </a:p>
          <a:p>
            <a:pPr algn="ctr"/>
            <a:r>
              <a:rPr lang="en-US" altLang="he-IL" sz="1600" b="1" dirty="0" smtClean="0">
                <a:solidFill>
                  <a:srgbClr val="0070C0"/>
                </a:solidFill>
                <a:latin typeface="Open Sans" panose="020B0606030504020204" pitchFamily="34" charset="0"/>
                <a:cs typeface="Consolas" panose="020B0609020204030204" pitchFamily="49" charset="0"/>
              </a:rPr>
              <a:t>of Science &amp; Technology</a:t>
            </a:r>
            <a:endParaRPr lang="en-US" altLang="he-IL" sz="1600" b="1" dirty="0">
              <a:solidFill>
                <a:srgbClr val="0070C0"/>
              </a:solidFill>
              <a:latin typeface="Open Sans" panose="020B0606030504020204" pitchFamily="34" charset="0"/>
              <a:cs typeface="Consolas" panose="020B0609020204030204" pitchFamily="49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593341" y="4737453"/>
            <a:ext cx="1478168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altLang="he-IL" sz="1600" b="1" dirty="0" smtClean="0">
                <a:solidFill>
                  <a:srgbClr val="0070C0"/>
                </a:solidFill>
                <a:latin typeface="Open Sans" panose="020B0606030504020204" pitchFamily="34" charset="0"/>
                <a:cs typeface="Consolas" panose="020B0609020204030204" pitchFamily="49" charset="0"/>
              </a:rPr>
              <a:t>The </a:t>
            </a:r>
            <a:r>
              <a:rPr lang="en-US" altLang="he-IL" sz="1600" b="1" dirty="0" err="1" smtClean="0">
                <a:solidFill>
                  <a:srgbClr val="0070C0"/>
                </a:solidFill>
                <a:latin typeface="Open Sans" panose="020B0606030504020204" pitchFamily="34" charset="0"/>
                <a:cs typeface="Consolas" panose="020B0609020204030204" pitchFamily="49" charset="0"/>
              </a:rPr>
              <a:t>Anat</a:t>
            </a:r>
            <a:r>
              <a:rPr lang="en-US" altLang="he-IL" sz="1600" b="1" dirty="0" smtClean="0">
                <a:solidFill>
                  <a:srgbClr val="0070C0"/>
                </a:solidFill>
                <a:latin typeface="Open Sans" panose="020B0606030504020204" pitchFamily="34" charset="0"/>
                <a:cs typeface="Consolas" panose="020B0609020204030204" pitchFamily="49" charset="0"/>
              </a:rPr>
              <a:t> </a:t>
            </a:r>
            <a:r>
              <a:rPr lang="en-US" altLang="he-IL" sz="1600" b="1" dirty="0" err="1" smtClean="0">
                <a:solidFill>
                  <a:srgbClr val="0070C0"/>
                </a:solidFill>
                <a:latin typeface="Open Sans" panose="020B0606030504020204" pitchFamily="34" charset="0"/>
                <a:cs typeface="Consolas" panose="020B0609020204030204" pitchFamily="49" charset="0"/>
              </a:rPr>
              <a:t>Krauskopf</a:t>
            </a:r>
            <a:r>
              <a:rPr lang="en-US" altLang="he-IL" sz="1600" b="1" dirty="0" smtClean="0">
                <a:solidFill>
                  <a:srgbClr val="0070C0"/>
                </a:solidFill>
                <a:latin typeface="Open Sans" panose="020B0606030504020204" pitchFamily="34" charset="0"/>
                <a:cs typeface="Consolas" panose="020B0609020204030204" pitchFamily="49" charset="0"/>
              </a:rPr>
              <a:t> Fund</a:t>
            </a:r>
            <a:endParaRPr lang="en-US" altLang="he-IL" sz="1600" b="1" dirty="0">
              <a:solidFill>
                <a:srgbClr val="0070C0"/>
              </a:solidFill>
              <a:latin typeface="Open Sans" panose="020B0606030504020204" pitchFamily="34" charset="0"/>
              <a:cs typeface="Consolas" panose="020B0609020204030204" pitchFamily="49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544616" y="1196752"/>
            <a:ext cx="1892484" cy="26161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latin typeface="Open Sans" panose="020B0606030504020204" pitchFamily="34" charset="0"/>
              </a:rPr>
              <a:t>Yitzhak </a:t>
            </a:r>
            <a:r>
              <a:rPr lang="en-US" sz="1600" b="1" dirty="0" err="1" smtClean="0">
                <a:latin typeface="Open Sans" panose="020B0606030504020204" pitchFamily="34" charset="0"/>
              </a:rPr>
              <a:t>Pilpel</a:t>
            </a:r>
          </a:p>
          <a:p>
            <a:r>
              <a:rPr lang="en-US" sz="1600" dirty="0" err="1" smtClean="0">
                <a:latin typeface="Open Sans" panose="020B0606030504020204" pitchFamily="34" charset="0"/>
              </a:rPr>
              <a:t>Orna</a:t>
            </a:r>
            <a:r>
              <a:rPr lang="en-US" sz="1600" dirty="0" smtClean="0">
                <a:latin typeface="Open Sans" panose="020B0606030504020204" pitchFamily="34" charset="0"/>
              </a:rPr>
              <a:t> </a:t>
            </a:r>
            <a:r>
              <a:rPr lang="en-US" sz="1600" dirty="0" err="1" smtClean="0">
                <a:latin typeface="Open Sans" panose="020B0606030504020204" pitchFamily="34" charset="0"/>
              </a:rPr>
              <a:t>Dahan</a:t>
            </a:r>
            <a:r>
              <a:rPr lang="en-US" sz="1600" dirty="0" smtClean="0">
                <a:latin typeface="Open Sans" panose="020B0606030504020204" pitchFamily="34" charset="0"/>
              </a:rPr>
              <a:t> </a:t>
            </a:r>
          </a:p>
          <a:p>
            <a:r>
              <a:rPr lang="en-US" sz="1600" dirty="0" err="1" smtClean="0">
                <a:latin typeface="Open Sans" panose="020B0606030504020204" pitchFamily="34" charset="0"/>
              </a:rPr>
              <a:t>Dorit</a:t>
            </a:r>
            <a:r>
              <a:rPr lang="en-US" sz="1600" dirty="0" smtClean="0">
                <a:latin typeface="Open Sans" panose="020B0606030504020204" pitchFamily="34" charset="0"/>
              </a:rPr>
              <a:t> </a:t>
            </a:r>
            <a:r>
              <a:rPr lang="en-US" sz="1600" dirty="0" err="1" smtClean="0">
                <a:latin typeface="Open Sans" panose="020B0606030504020204" pitchFamily="34" charset="0"/>
              </a:rPr>
              <a:t>Hizi</a:t>
            </a:r>
            <a:endParaRPr lang="en-US" sz="1600" dirty="0" smtClean="0">
              <a:latin typeface="Open Sans" panose="020B0606030504020204" pitchFamily="34" charset="0"/>
            </a:endParaRPr>
          </a:p>
          <a:p>
            <a:r>
              <a:rPr lang="en-US" sz="1600" dirty="0" err="1" smtClean="0">
                <a:latin typeface="Open Sans" panose="020B0606030504020204" pitchFamily="34" charset="0"/>
              </a:rPr>
              <a:t>Itamar</a:t>
            </a:r>
            <a:r>
              <a:rPr lang="en-US" sz="1600" dirty="0" smtClean="0">
                <a:latin typeface="Open Sans" panose="020B0606030504020204" pitchFamily="34" charset="0"/>
              </a:rPr>
              <a:t> Françoise</a:t>
            </a:r>
          </a:p>
          <a:p>
            <a:r>
              <a:rPr lang="en-US" sz="1600" dirty="0" err="1" smtClean="0">
                <a:latin typeface="Open Sans" panose="020B0606030504020204" pitchFamily="34" charset="0"/>
              </a:rPr>
              <a:t>Idan</a:t>
            </a:r>
            <a:r>
              <a:rPr lang="en-US" sz="1600" dirty="0" smtClean="0">
                <a:latin typeface="Open Sans" panose="020B0606030504020204" pitchFamily="34" charset="0"/>
              </a:rPr>
              <a:t> </a:t>
            </a:r>
            <a:r>
              <a:rPr lang="en-US" sz="1600" dirty="0" err="1" smtClean="0">
                <a:latin typeface="Open Sans" panose="020B0606030504020204" pitchFamily="34" charset="0"/>
              </a:rPr>
              <a:t>Frumkin</a:t>
            </a:r>
            <a:endParaRPr lang="en-US" sz="1600" dirty="0" smtClean="0">
              <a:latin typeface="Open Sans" panose="020B0606030504020204" pitchFamily="34" charset="0"/>
            </a:endParaRPr>
          </a:p>
          <a:p>
            <a:r>
              <a:rPr lang="en-US" sz="1600" dirty="0" err="1" smtClean="0">
                <a:latin typeface="Open Sans" panose="020B0606030504020204" pitchFamily="34" charset="0"/>
              </a:rPr>
              <a:t>Avihu</a:t>
            </a:r>
            <a:r>
              <a:rPr lang="en-US" sz="1600" dirty="0" smtClean="0">
                <a:latin typeface="Open Sans" panose="020B0606030504020204" pitchFamily="34" charset="0"/>
              </a:rPr>
              <a:t> </a:t>
            </a:r>
            <a:r>
              <a:rPr lang="en-US" sz="1600" dirty="0" err="1" smtClean="0">
                <a:latin typeface="Open Sans" panose="020B0606030504020204" pitchFamily="34" charset="0"/>
              </a:rPr>
              <a:t>Yona</a:t>
            </a:r>
            <a:endParaRPr lang="en-US" sz="1600" dirty="0" smtClean="0">
              <a:latin typeface="Open Sans" panose="020B0606030504020204" pitchFamily="34" charset="0"/>
            </a:endParaRPr>
          </a:p>
          <a:p>
            <a:endParaRPr lang="en-US" sz="1600" dirty="0">
              <a:latin typeface="Open Sans" panose="020B0606030504020204" pitchFamily="34" charset="0"/>
            </a:endParaRPr>
          </a:p>
          <a:p>
            <a:r>
              <a:rPr lang="en-US" sz="1600" b="1" dirty="0" smtClean="0">
                <a:latin typeface="Open Sans" panose="020B0606030504020204" pitchFamily="34" charset="0"/>
              </a:rPr>
              <a:t>Avigdor </a:t>
            </a:r>
            <a:r>
              <a:rPr lang="en-US" sz="1600" b="1" dirty="0" err="1" smtClean="0">
                <a:latin typeface="Open Sans" panose="020B0606030504020204" pitchFamily="34" charset="0"/>
              </a:rPr>
              <a:t>Eldar</a:t>
            </a:r>
            <a:endParaRPr lang="en-US" sz="1600" b="1" dirty="0" smtClean="0">
              <a:latin typeface="Open Sans" panose="020B0606030504020204" pitchFamily="34" charset="0"/>
            </a:endParaRPr>
          </a:p>
          <a:p>
            <a:r>
              <a:rPr lang="en-US" sz="1600" dirty="0" err="1" smtClean="0">
                <a:latin typeface="Open Sans" panose="020B0606030504020204" pitchFamily="34" charset="0"/>
              </a:rPr>
              <a:t>Ishay</a:t>
            </a:r>
            <a:r>
              <a:rPr lang="en-US" sz="1600" dirty="0" smtClean="0">
                <a:latin typeface="Open Sans" panose="020B0606030504020204" pitchFamily="34" charset="0"/>
              </a:rPr>
              <a:t> Ben-Zion</a:t>
            </a:r>
          </a:p>
          <a:p>
            <a:r>
              <a:rPr lang="en-US" sz="1600" dirty="0" err="1" smtClean="0">
                <a:latin typeface="Open Sans" panose="020B0606030504020204" pitchFamily="34" charset="0"/>
              </a:rPr>
              <a:t>Eran</a:t>
            </a:r>
            <a:r>
              <a:rPr lang="en-US" sz="1600" dirty="0" smtClean="0">
                <a:latin typeface="Open Sans" panose="020B0606030504020204" pitchFamily="34" charset="0"/>
              </a:rPr>
              <a:t> Even-Tov</a:t>
            </a:r>
            <a:endParaRPr lang="en-US" sz="1600" dirty="0">
              <a:latin typeface="Open Sans" panose="020B0606030504020204" pitchFamily="34" charset="0"/>
            </a:endParaRPr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467544" y="3356992"/>
            <a:ext cx="57912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1" eaLnBrk="1" latinLnBrk="0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n-US" dirty="0" smtClean="0">
                <a:latin typeface="Open Sans" panose="020B0606030504020204" pitchFamily="34" charset="0"/>
              </a:rPr>
              <a:t>Contact</a:t>
            </a:r>
            <a:endParaRPr lang="he-IL" dirty="0">
              <a:latin typeface="Open Sans" panose="020B0606030504020204" pitchFamily="34" charset="0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323528" y="4581128"/>
            <a:ext cx="5002971" cy="1815882"/>
            <a:chOff x="323528" y="5287813"/>
            <a:chExt cx="5002971" cy="1815882"/>
          </a:xfrm>
        </p:grpSpPr>
        <p:grpSp>
          <p:nvGrpSpPr>
            <p:cNvPr id="18" name="Group 17"/>
            <p:cNvGrpSpPr/>
            <p:nvPr/>
          </p:nvGrpSpPr>
          <p:grpSpPr>
            <a:xfrm>
              <a:off x="413187" y="5287813"/>
              <a:ext cx="4913312" cy="1815882"/>
              <a:chOff x="1026840" y="5356373"/>
              <a:chExt cx="4913312" cy="1815882"/>
            </a:xfrm>
          </p:grpSpPr>
          <p:pic>
            <p:nvPicPr>
              <p:cNvPr id="26" name="Picture 1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26840" y="5932512"/>
                <a:ext cx="304800" cy="3048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27" name="Picture 2"/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26840" y="5500464"/>
                <a:ext cx="304800" cy="3048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28" name="Picture 3"/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26840" y="6721152"/>
                <a:ext cx="304800" cy="3048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29" name="Rectangle 28"/>
              <p:cNvSpPr/>
              <p:nvPr/>
            </p:nvSpPr>
            <p:spPr>
              <a:xfrm>
                <a:off x="1368152" y="5356373"/>
                <a:ext cx="4572000" cy="1815882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r>
                  <a:rPr lang="en-US" sz="2800" b="1" dirty="0" err="1" smtClean="0">
                    <a:latin typeface="Open Sans" panose="020B0606030504020204" pitchFamily="34" charset="0"/>
                  </a:rPr>
                  <a:t>yoav@yoavram.com</a:t>
                </a:r>
                <a:endParaRPr lang="en-US" sz="2800" b="1" dirty="0">
                  <a:latin typeface="Open Sans" panose="020B0606030504020204" pitchFamily="34" charset="0"/>
                </a:endParaRPr>
              </a:p>
              <a:p>
                <a:pPr algn="l" rtl="0"/>
                <a:r>
                  <a:rPr lang="en-US" sz="2800" b="1" dirty="0" smtClean="0">
                    <a:latin typeface="Open Sans" panose="020B0606030504020204" pitchFamily="34" charset="0"/>
                  </a:rPr>
                  <a:t>@</a:t>
                </a:r>
                <a:r>
                  <a:rPr lang="en-US" sz="2800" b="1" dirty="0" err="1" smtClean="0">
                    <a:latin typeface="Open Sans" panose="020B0606030504020204" pitchFamily="34" charset="0"/>
                  </a:rPr>
                  <a:t>yoavram</a:t>
                </a:r>
                <a:endParaRPr lang="en-US" sz="2800" b="1" dirty="0" smtClean="0">
                  <a:latin typeface="Open Sans" panose="020B0606030504020204" pitchFamily="34" charset="0"/>
                </a:endParaRPr>
              </a:p>
              <a:p>
                <a:pPr algn="l" rtl="0"/>
                <a:r>
                  <a:rPr lang="en-US" sz="2800" b="1" dirty="0" smtClean="0">
                    <a:latin typeface="Open Sans" panose="020B0606030504020204" pitchFamily="34" charset="0"/>
                  </a:rPr>
                  <a:t>github.com/</a:t>
                </a:r>
                <a:r>
                  <a:rPr lang="en-US" sz="2800" b="1" dirty="0" err="1" smtClean="0">
                    <a:latin typeface="Open Sans" panose="020B0606030504020204" pitchFamily="34" charset="0"/>
                  </a:rPr>
                  <a:t>yoavram</a:t>
                </a:r>
                <a:endParaRPr lang="en-US" sz="2800" b="1" dirty="0">
                  <a:latin typeface="Open Sans" panose="020B0606030504020204" pitchFamily="34" charset="0"/>
                </a:endParaRPr>
              </a:p>
              <a:p>
                <a:pPr algn="l" rtl="0"/>
                <a:r>
                  <a:rPr lang="en-US" sz="2800" b="1" dirty="0" smtClean="0">
                    <a:latin typeface="Open Sans" panose="020B0606030504020204" pitchFamily="34" charset="0"/>
                  </a:rPr>
                  <a:t>www.yoavram.com</a:t>
                </a:r>
                <a:endParaRPr lang="he-IL" sz="2800" b="1" dirty="0">
                  <a:latin typeface="Open Sans" panose="020B0606030504020204" pitchFamily="34" charset="0"/>
                </a:endParaRPr>
              </a:p>
            </p:txBody>
          </p:sp>
        </p:grpSp>
        <p:sp>
          <p:nvSpPr>
            <p:cNvPr id="25" name="TextBox 24"/>
            <p:cNvSpPr txBox="1"/>
            <p:nvPr/>
          </p:nvSpPr>
          <p:spPr>
            <a:xfrm>
              <a:off x="323528" y="6165304"/>
              <a:ext cx="341312" cy="830997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400" dirty="0" smtClean="0">
                  <a:latin typeface="octicons" charset="0"/>
                </a:rPr>
                <a:t></a:t>
              </a:r>
              <a:endParaRPr lang="en-US" sz="2400" dirty="0">
                <a:latin typeface="octicons" charset="0"/>
              </a:endParaRPr>
            </a:p>
            <a:p>
              <a:endParaRPr 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564178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2225"/>
    </mc:Choice>
    <mc:Fallback xmlns="">
      <p:transition advTm="42225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Mutation-selection balance</a:t>
            </a:r>
            <a:endParaRPr lang="he-IL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algn="l" rtl="0"/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/>
                          </a:rPr>
                          <m:t>𝜔</m:t>
                        </m:r>
                      </m:e>
                    </m:acc>
                    <m:r>
                      <a:rPr lang="en-US" sz="2400" b="0" i="1" smtClean="0">
                        <a:latin typeface="Cambria Math"/>
                        <a:ea typeface="Cambria Math"/>
                      </a:rPr>
                      <m:t>=</m:t>
                    </m:r>
                    <m:sSup>
                      <m:sSupPr>
                        <m:ctrlPr>
                          <a:rPr lang="en-US" sz="2400" b="0" i="1" smtClean="0">
                            <a:latin typeface="Cambria Math" charset="0"/>
                            <a:ea typeface="Cambria Math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/>
                            <a:ea typeface="Cambria Math"/>
                          </a:rPr>
                          <m:t>𝑒</m:t>
                        </m:r>
                      </m:e>
                      <m:sup>
                        <m:r>
                          <a:rPr lang="en-US" sz="2400" b="0" i="1" smtClean="0">
                            <a:latin typeface="Cambria Math"/>
                            <a:ea typeface="Cambria Math"/>
                          </a:rPr>
                          <m:t>−</m:t>
                        </m:r>
                        <m:r>
                          <a:rPr lang="en-US" sz="2400" b="0" i="1" smtClean="0">
                            <a:latin typeface="Cambria Math"/>
                            <a:ea typeface="Cambria Math"/>
                          </a:rPr>
                          <m:t>𝑈</m:t>
                        </m:r>
                      </m:sup>
                    </m:sSup>
                  </m:oMath>
                </a14:m>
                <a:endParaRPr lang="en-US" sz="2400" b="0" dirty="0" smtClean="0"/>
              </a:p>
              <a:p>
                <a:pPr algn="l" rtl="0"/>
                <a:r>
                  <a:rPr lang="en-US" sz="2400" b="0" dirty="0" smtClean="0"/>
                  <a:t>High mutation rates reduce </a:t>
                </a:r>
                <a:r>
                  <a:rPr lang="en-US" sz="2400" b="0" i="1" dirty="0" smtClean="0"/>
                  <a:t>adaptedness </a:t>
                </a:r>
                <a:r>
                  <a:rPr lang="en-US" sz="2400" b="0" dirty="0" smtClean="0"/>
                  <a:t>of populations</a:t>
                </a:r>
              </a:p>
              <a:p>
                <a:pPr algn="l" rtl="0"/>
                <a:r>
                  <a:rPr lang="en-US" sz="2400" b="0" dirty="0" smtClean="0"/>
                  <a:t>Selection will </a:t>
                </a:r>
                <a:r>
                  <a:rPr lang="en-US" sz="2400" dirty="0" smtClean="0"/>
                  <a:t>reduce</a:t>
                </a:r>
                <a:r>
                  <a:rPr lang="en-US" sz="2400" b="0" dirty="0" smtClean="0"/>
                  <a:t> the mutation rate to </a:t>
                </a:r>
                <a:r>
                  <a:rPr lang="en-US" sz="2400" b="0" dirty="0" smtClean="0"/>
                  <a:t>its </a:t>
                </a:r>
                <a:r>
                  <a:rPr lang="en-US" sz="2400" b="0" dirty="0" smtClean="0"/>
                  <a:t>lowest attainable </a:t>
                </a:r>
                <a:r>
                  <a:rPr lang="en-US" sz="2400" dirty="0"/>
                  <a:t>level - the</a:t>
                </a:r>
                <a:r>
                  <a:rPr lang="en-US" sz="2400" b="1" dirty="0"/>
                  <a:t> reduction principle </a:t>
                </a:r>
              </a:p>
              <a:p>
                <a:pPr marL="0" indent="0" rtl="0">
                  <a:buNone/>
                </a:pPr>
                <a:r>
                  <a:rPr lang="en-US" sz="1400" dirty="0" smtClean="0"/>
                  <a:t>	</a:t>
                </a:r>
                <a:r>
                  <a:rPr lang="en-US" sz="1800" dirty="0" err="1" smtClean="0"/>
                  <a:t>Liberman</a:t>
                </a:r>
                <a:r>
                  <a:rPr lang="en-US" sz="1800" dirty="0" smtClean="0"/>
                  <a:t> </a:t>
                </a:r>
                <a:r>
                  <a:rPr lang="en-US" sz="1800" dirty="0"/>
                  <a:t>&amp; Feldman 1986</a:t>
                </a:r>
              </a:p>
              <a:p>
                <a:pPr algn="l" rtl="0"/>
                <a:r>
                  <a:rPr lang="en-US" sz="2400" b="0" dirty="0" smtClean="0"/>
                  <a:t>What sets this level?</a:t>
                </a:r>
              </a:p>
              <a:p>
                <a:pPr lvl="1" indent="-342900" algn="l" rtl="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P</a:t>
                </a:r>
                <a:r>
                  <a:rPr lang="en-US" sz="2000" b="0" dirty="0" smtClean="0"/>
                  <a:t>hysical or </a:t>
                </a:r>
                <a:r>
                  <a:rPr lang="en-US" sz="2000" dirty="0"/>
                  <a:t>physiological </a:t>
                </a:r>
                <a:r>
                  <a:rPr lang="en-US" sz="2000" dirty="0" smtClean="0"/>
                  <a:t>constraints		</a:t>
                </a:r>
                <a:r>
                  <a:rPr lang="en-US" sz="1800" dirty="0" smtClean="0"/>
                  <a:t>Kimura 1967</a:t>
                </a:r>
                <a:endParaRPr lang="en-US" sz="2000" b="0" dirty="0" smtClean="0"/>
              </a:p>
              <a:p>
                <a:pPr lvl="1" indent="-342900" algn="l" rtl="0">
                  <a:buFont typeface="Arial" panose="020B0604020202020204" pitchFamily="34" charset="0"/>
                  <a:buChar char="•"/>
                </a:pPr>
                <a:r>
                  <a:rPr lang="en-US" sz="2000" i="1" dirty="0"/>
                  <a:t>C</a:t>
                </a:r>
                <a:r>
                  <a:rPr lang="en-US" sz="2000" b="0" i="1" dirty="0" smtClean="0"/>
                  <a:t>ost of DNA replication fidelity			</a:t>
                </a:r>
                <a:r>
                  <a:rPr lang="en-US" sz="1800" dirty="0" smtClean="0"/>
                  <a:t>Dawson </a:t>
                </a:r>
                <a:r>
                  <a:rPr lang="en-US" sz="1800" dirty="0"/>
                  <a:t>1999</a:t>
                </a:r>
                <a:endParaRPr lang="en-US" sz="2000" b="0" i="1" dirty="0" smtClean="0"/>
              </a:p>
              <a:p>
                <a:pPr lvl="1" indent="-342900" algn="l" rtl="0">
                  <a:buFont typeface="Arial" panose="020B0604020202020204" pitchFamily="34" charset="0"/>
                  <a:buChar char="•"/>
                </a:pPr>
                <a:r>
                  <a:rPr lang="en-US" sz="2000" b="0" i="1" dirty="0" smtClean="0"/>
                  <a:t>Drift barrier hypothesis				</a:t>
                </a:r>
                <a:r>
                  <a:rPr lang="en-US" sz="1800" dirty="0" smtClean="0"/>
                  <a:t>Lynch </a:t>
                </a:r>
                <a:r>
                  <a:rPr lang="en-US" sz="1800" dirty="0"/>
                  <a:t>2010 </a:t>
                </a:r>
                <a:endParaRPr lang="en-US" sz="2000" b="0" dirty="0" smtClean="0"/>
              </a:p>
              <a:p>
                <a:pPr marL="342900" indent="-342900" algn="l" rtl="0">
                  <a:buFont typeface="Arial" panose="020B0604020202020204" pitchFamily="34" charset="0"/>
                  <a:buChar char="•"/>
                </a:pPr>
                <a:endParaRPr lang="en-US" sz="2400" b="0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63" t="-674" r="-5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7259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>Evolution in a changing environment</a:t>
            </a:r>
            <a:endParaRPr lang="he-IL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3826768" cy="4373563"/>
          </a:xfrm>
        </p:spPr>
        <p:txBody>
          <a:bodyPr>
            <a:noAutofit/>
          </a:bodyPr>
          <a:lstStyle/>
          <a:p>
            <a:pPr algn="l" rtl="0"/>
            <a:r>
              <a:rPr lang="en-US" sz="2800" b="0" dirty="0" smtClean="0"/>
              <a:t>In changing environments </a:t>
            </a:r>
            <a:r>
              <a:rPr lang="en-US" sz="2800" b="1" dirty="0" smtClean="0"/>
              <a:t>rapid adaptation </a:t>
            </a:r>
            <a:r>
              <a:rPr lang="en-US" sz="2800" b="0" dirty="0" smtClean="0"/>
              <a:t>can be favored by natural selection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800" b="0" dirty="0" smtClean="0"/>
              <a:t>The mutation rate must </a:t>
            </a:r>
            <a:r>
              <a:rPr lang="en-US" sz="2800" b="1" dirty="0" smtClean="0"/>
              <a:t>balance </a:t>
            </a:r>
            <a:r>
              <a:rPr lang="en-US" sz="2800" b="0" dirty="0" smtClean="0"/>
              <a:t>between </a:t>
            </a:r>
            <a:r>
              <a:rPr lang="en-US" sz="2800" b="1" i="1" dirty="0" smtClean="0">
                <a:solidFill>
                  <a:schemeClr val="tx2"/>
                </a:solidFill>
              </a:rPr>
              <a:t>adaptability</a:t>
            </a:r>
            <a:r>
              <a:rPr lang="en-US" sz="2800" b="0" i="1" dirty="0" smtClean="0">
                <a:solidFill>
                  <a:schemeClr val="tx2"/>
                </a:solidFill>
              </a:rPr>
              <a:t> </a:t>
            </a:r>
            <a:r>
              <a:rPr lang="en-US" sz="2800" b="0" dirty="0" smtClean="0"/>
              <a:t>and </a:t>
            </a:r>
            <a:r>
              <a:rPr lang="en-US" sz="2800" b="1" i="1" dirty="0" smtClean="0">
                <a:solidFill>
                  <a:schemeClr val="tx2"/>
                </a:solidFill>
              </a:rPr>
              <a:t>adaptedness    </a:t>
            </a:r>
          </a:p>
          <a:p>
            <a:pPr marL="0" indent="0" rtl="0">
              <a:buNone/>
            </a:pPr>
            <a:r>
              <a:rPr lang="en-US" sz="2000" b="0" dirty="0" smtClean="0"/>
              <a:t>Leigh 1973</a:t>
            </a:r>
            <a:endParaRPr lang="he-IL" sz="2800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5" name="Picture 2" descr="D:\projects\sim\presentation\season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4448" y="1589112"/>
            <a:ext cx="3810000" cy="450418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4196304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Variability in mutation rates</a:t>
            </a:r>
            <a:endParaRPr lang="he-IL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412776"/>
            <a:ext cx="7859216" cy="4373563"/>
          </a:xfrm>
        </p:spPr>
        <p:txBody>
          <a:bodyPr/>
          <a:lstStyle/>
          <a:p>
            <a:pPr marL="0" indent="0" algn="l" rtl="0">
              <a:buNone/>
            </a:pPr>
            <a:r>
              <a:rPr lang="en-US" sz="3600" dirty="0">
                <a:solidFill>
                  <a:schemeClr val="tx2"/>
                </a:solidFill>
              </a:rPr>
              <a:t>Within species</a:t>
            </a:r>
          </a:p>
          <a:p>
            <a:pPr marL="0" indent="0" algn="l" rtl="0">
              <a:buNone/>
            </a:pPr>
            <a:r>
              <a:rPr lang="en-US" sz="2400" dirty="0"/>
              <a:t>Mutation rate in 69 natural populations of </a:t>
            </a:r>
            <a:r>
              <a:rPr lang="en-US" sz="2400" i="1" dirty="0"/>
              <a:t>E. coli </a:t>
            </a:r>
          </a:p>
          <a:p>
            <a:pPr marL="0" indent="0" rtl="0">
              <a:buNone/>
            </a:pPr>
            <a:r>
              <a:rPr lang="en-US" sz="1400" b="0" dirty="0" err="1" smtClean="0"/>
              <a:t>Matic</a:t>
            </a:r>
            <a:r>
              <a:rPr lang="en-US" sz="1400" b="0" dirty="0" smtClean="0"/>
              <a:t> et al. 1997</a:t>
            </a:r>
            <a:endParaRPr lang="he-IL" sz="1400" b="0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5" name="Picture 4" descr="Mendeley Desktop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25" t="36307" r="51270" b="33107"/>
          <a:stretch/>
        </p:blipFill>
        <p:spPr>
          <a:xfrm>
            <a:off x="1835696" y="2699593"/>
            <a:ext cx="5472608" cy="4113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097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rtl="0"/>
            <a:r>
              <a:rPr lang="en-US" b="1" dirty="0" smtClean="0"/>
              <a:t>Adaptation with mutator alleles</a:t>
            </a:r>
            <a:endParaRPr lang="he-IL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6" name="Picture 2" descr="http://www.nature.com/nature/journal/v387/n6634/images/387700ab.tif.2.gif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762"/>
          <a:stretch/>
        </p:blipFill>
        <p:spPr bwMode="auto">
          <a:xfrm>
            <a:off x="107504" y="1844824"/>
            <a:ext cx="8179308" cy="4700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5472608" y="2260299"/>
            <a:ext cx="504056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400" dirty="0" smtClean="0">
                <a:latin typeface="Open Sans" panose="020B0606030504020204" pitchFamily="34" charset="0"/>
              </a:rPr>
              <a:t>x1</a:t>
            </a:r>
            <a:endParaRPr lang="he-IL" sz="1400" dirty="0">
              <a:latin typeface="Open Sans" panose="020B0606030504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788024" y="2185119"/>
            <a:ext cx="648072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400" dirty="0">
                <a:latin typeface="Open Sans" panose="020B0606030504020204" pitchFamily="34" charset="0"/>
              </a:rPr>
              <a:t>x</a:t>
            </a:r>
            <a:r>
              <a:rPr lang="en-US" sz="1400" dirty="0" smtClean="0">
                <a:latin typeface="Open Sans" panose="020B0606030504020204" pitchFamily="34" charset="0"/>
              </a:rPr>
              <a:t>10</a:t>
            </a:r>
            <a:endParaRPr lang="he-IL" sz="1400" dirty="0">
              <a:latin typeface="Open Sans" panose="020B0606030504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995936" y="2195572"/>
            <a:ext cx="648072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400" dirty="0" smtClean="0">
                <a:latin typeface="Open Sans" panose="020B0606030504020204" pitchFamily="34" charset="0"/>
              </a:rPr>
              <a:t>x100</a:t>
            </a:r>
            <a:endParaRPr lang="he-IL" sz="1400" dirty="0">
              <a:latin typeface="Open Sans" panose="020B0606030504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195736" y="2420888"/>
            <a:ext cx="1656184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400" dirty="0" smtClean="0">
                <a:latin typeface="Open Sans" panose="020B0606030504020204" pitchFamily="34" charset="0"/>
              </a:rPr>
              <a:t>x1,000</a:t>
            </a:r>
            <a:endParaRPr lang="he-IL" sz="1400" dirty="0">
              <a:latin typeface="Open Sans" panose="020B060603050402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804248" y="6470361"/>
            <a:ext cx="252028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 smtClean="0">
                <a:latin typeface="Open Sans" panose="020B0606030504020204" pitchFamily="34" charset="0"/>
              </a:rPr>
              <a:t>Taddei</a:t>
            </a:r>
            <a:r>
              <a:rPr lang="en-US" sz="1400" dirty="0" smtClean="0">
                <a:latin typeface="Open Sans" panose="020B0606030504020204" pitchFamily="34" charset="0"/>
              </a:rPr>
              <a:t>, et al. Nature </a:t>
            </a:r>
            <a:r>
              <a:rPr lang="en-US" sz="1400" dirty="0">
                <a:latin typeface="Open Sans" panose="020B0606030504020204" pitchFamily="34" charset="0"/>
              </a:rPr>
              <a:t>1997 </a:t>
            </a:r>
          </a:p>
        </p:txBody>
      </p:sp>
    </p:spTree>
    <p:extLst>
      <p:ext uri="{BB962C8B-B14F-4D97-AF65-F5344CB8AC3E}">
        <p14:creationId xmlns:p14="http://schemas.microsoft.com/office/powerpoint/2010/main" val="40326683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Mendeley Desktop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3" t="26781" r="40303" b="15242"/>
          <a:stretch/>
        </p:blipFill>
        <p:spPr>
          <a:xfrm>
            <a:off x="855406" y="2708920"/>
            <a:ext cx="7244986" cy="4106591"/>
          </a:xfrm>
          <a:prstGeom prst="rect">
            <a:avLst/>
          </a:prstGeom>
          <a:ln>
            <a:noFill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Variability in mutation rates</a:t>
            </a:r>
            <a:endParaRPr lang="he-IL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2776"/>
            <a:ext cx="8229600" cy="4525963"/>
          </a:xfrm>
        </p:spPr>
        <p:txBody>
          <a:bodyPr/>
          <a:lstStyle/>
          <a:p>
            <a:pPr marL="0" indent="0" algn="l" rtl="0">
              <a:buNone/>
            </a:pPr>
            <a:r>
              <a:rPr lang="en-US" sz="3600" dirty="0">
                <a:solidFill>
                  <a:schemeClr val="tx2"/>
                </a:solidFill>
              </a:rPr>
              <a:t>Within individuals</a:t>
            </a:r>
          </a:p>
          <a:p>
            <a:pPr marL="0" indent="0" algn="l" rtl="0">
              <a:buNone/>
            </a:pPr>
            <a:r>
              <a:rPr lang="en-US" sz="2400" dirty="0"/>
              <a:t>DNA polymerase error </a:t>
            </a:r>
            <a:r>
              <a:rPr lang="en-US" sz="2400" dirty="0" smtClean="0"/>
              <a:t>rate			</a:t>
            </a:r>
            <a:r>
              <a:rPr lang="en-US" b="0" dirty="0" smtClean="0"/>
              <a:t> </a:t>
            </a:r>
            <a:r>
              <a:rPr lang="en-US" sz="1400" dirty="0" smtClean="0"/>
              <a:t>Lynch </a:t>
            </a:r>
            <a:r>
              <a:rPr lang="en-US" sz="1400" dirty="0"/>
              <a:t>2011</a:t>
            </a:r>
            <a:endParaRPr lang="he-IL" sz="1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691680" y="2924944"/>
            <a:ext cx="1584176" cy="2253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6507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Stress-induced mutagenesis</a:t>
            </a:r>
            <a:endParaRPr lang="he-IL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3898776" cy="4373563"/>
          </a:xfrm>
        </p:spPr>
        <p:txBody>
          <a:bodyPr>
            <a:normAutofit fontScale="70000" lnSpcReduction="20000"/>
          </a:bodyPr>
          <a:lstStyle/>
          <a:p>
            <a:pPr marL="0" indent="0" algn="l" rtl="0">
              <a:buNone/>
            </a:pPr>
            <a:r>
              <a:rPr lang="en-US" dirty="0" smtClean="0"/>
              <a:t>In </a:t>
            </a:r>
            <a:r>
              <a:rPr lang="en-US" i="1" dirty="0" smtClean="0"/>
              <a:t>E. coli:</a:t>
            </a:r>
            <a:endParaRPr lang="en-US" b="0" i="1" dirty="0" smtClean="0"/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b="0" dirty="0" smtClean="0"/>
              <a:t>Error prone polymerase induced by stress responses:</a:t>
            </a:r>
          </a:p>
          <a:p>
            <a:pPr marL="800100" lvl="1" indent="-342900" algn="l" rtl="0"/>
            <a:r>
              <a:rPr lang="en-US" b="0" dirty="0" smtClean="0"/>
              <a:t>SOS response</a:t>
            </a:r>
          </a:p>
          <a:p>
            <a:pPr marL="800100" lvl="1" indent="-342900" algn="l" rtl="0"/>
            <a:r>
              <a:rPr lang="en-US" b="0" dirty="0" smtClean="0"/>
              <a:t>DNA damage</a:t>
            </a:r>
          </a:p>
          <a:p>
            <a:pPr marL="800100" lvl="1" indent="-342900" algn="l" rtl="0"/>
            <a:r>
              <a:rPr lang="en-US" b="0" dirty="0" smtClean="0"/>
              <a:t>Starvation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b="0" dirty="0" smtClean="0"/>
              <a:t>Mismatch repair system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b="0" dirty="0" smtClean="0"/>
              <a:t>Other mechanisms:</a:t>
            </a:r>
          </a:p>
          <a:p>
            <a:pPr marL="800100" lvl="1" indent="-342900" algn="l" rtl="0"/>
            <a:r>
              <a:rPr lang="en-US" dirty="0" err="1" smtClean="0"/>
              <a:t>Galhardo</a:t>
            </a:r>
            <a:r>
              <a:rPr lang="en-US" dirty="0" smtClean="0"/>
              <a:t> et al. 2007</a:t>
            </a:r>
          </a:p>
          <a:p>
            <a:pPr marL="800100" lvl="1" indent="-342900" algn="l" rtl="0"/>
            <a:r>
              <a:rPr lang="en-US" dirty="0" smtClean="0"/>
              <a:t>Al </a:t>
            </a:r>
            <a:r>
              <a:rPr lang="en-US" dirty="0" err="1" smtClean="0"/>
              <a:t>Mamun</a:t>
            </a:r>
            <a:r>
              <a:rPr lang="en-US" dirty="0" smtClean="0"/>
              <a:t>, Science 2012</a:t>
            </a:r>
          </a:p>
          <a:p>
            <a:pPr marL="800100" lvl="1" indent="-342900" algn="l" rtl="0"/>
            <a:endParaRPr lang="en-US" b="0" dirty="0"/>
          </a:p>
          <a:p>
            <a:pPr marL="342900" indent="-342900" algn="l" rtl="0"/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5" name="Picture 4" descr="http://onlinelibrary.wiley.com/store/10.1002/bies.201200050/asset/image_n/nfig001.jpg?v=1&amp;t=he5yybpm&amp;s=23eafa16a8b82098ff5b089e3909b477f081dc3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1354661"/>
            <a:ext cx="4220750" cy="5314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6876256" y="1340768"/>
            <a:ext cx="280831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rtl="0"/>
            <a:r>
              <a:rPr lang="en-US" sz="1600" dirty="0" smtClean="0">
                <a:latin typeface="Open Sans" panose="020B0606030504020204" pitchFamily="34" charset="0"/>
              </a:rPr>
              <a:t>Rosenberg et al. 2012</a:t>
            </a:r>
            <a:endParaRPr lang="he-IL" sz="1600" dirty="0">
              <a:latin typeface="Open Sans" panose="020B0606030504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716016" y="4047455"/>
            <a:ext cx="1224136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200" dirty="0" smtClean="0">
                <a:latin typeface="Open Sans" panose="020B0606030504020204" pitchFamily="34" charset="0"/>
              </a:rPr>
              <a:t>High-fidelity polymerase</a:t>
            </a:r>
            <a:endParaRPr lang="he-IL" sz="1200" dirty="0">
              <a:latin typeface="Open Sans" panose="020B0606030504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884368" y="4623519"/>
            <a:ext cx="1224136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200" dirty="0" smtClean="0">
                <a:latin typeface="Open Sans" panose="020B0606030504020204" pitchFamily="34" charset="0"/>
              </a:rPr>
              <a:t>Error-prone polymerases</a:t>
            </a:r>
            <a:endParaRPr lang="he-IL" sz="1200" dirty="0">
              <a:latin typeface="Open Sans" panose="020B0606030504020204" pitchFamily="34" charset="0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5652120" y="4221088"/>
            <a:ext cx="504056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 flipV="1">
            <a:off x="7884368" y="4509120"/>
            <a:ext cx="396044" cy="11439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8815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2914</TotalTime>
  <Words>999</Words>
  <Application>Microsoft Macintosh PowerPoint</Application>
  <PresentationFormat>On-screen Show (4:3)</PresentationFormat>
  <Paragraphs>303</Paragraphs>
  <Slides>38</Slides>
  <Notes>0</Notes>
  <HiddenSlides>2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6" baseType="lpstr">
      <vt:lpstr>Calibri</vt:lpstr>
      <vt:lpstr>Cambria Math</vt:lpstr>
      <vt:lpstr>Consolas</vt:lpstr>
      <vt:lpstr>octicons</vt:lpstr>
      <vt:lpstr>Open Sans</vt:lpstr>
      <vt:lpstr>Times New Roman</vt:lpstr>
      <vt:lpstr>Arial</vt:lpstr>
      <vt:lpstr>Office Theme</vt:lpstr>
      <vt:lpstr>­­­­­The Evolution of  Stress-Induced Mutagenesis</vt:lpstr>
      <vt:lpstr>Variability in mutation rates</vt:lpstr>
      <vt:lpstr>Evolution in a constant environment</vt:lpstr>
      <vt:lpstr>Mutation-selection balance</vt:lpstr>
      <vt:lpstr>Evolution in a changing environment</vt:lpstr>
      <vt:lpstr>Variability in mutation rates</vt:lpstr>
      <vt:lpstr>Adaptation with mutator alleles</vt:lpstr>
      <vt:lpstr>Variability in mutation rates</vt:lpstr>
      <vt:lpstr>Stress-induced mutagenesis</vt:lpstr>
      <vt:lpstr>Evidence</vt:lpstr>
      <vt:lpstr>Evolution of stress-induced mutagenesis</vt:lpstr>
      <vt:lpstr>Constant environment</vt:lpstr>
      <vt:lpstr>Constant environment</vt:lpstr>
      <vt:lpstr>Changing environments</vt:lpstr>
      <vt:lpstr>Changing environments</vt:lpstr>
      <vt:lpstr>Populations with SIM are fitter</vt:lpstr>
      <vt:lpstr>SIM wins competitions</vt:lpstr>
      <vt:lpstr>Conclusions</vt:lpstr>
      <vt:lpstr>In the presence of recombination</vt:lpstr>
      <vt:lpstr>In the presence of recombination</vt:lpstr>
      <vt:lpstr>Consequences of  Stress-Induced Mutagenesis</vt:lpstr>
      <vt:lpstr>Adaptive peak shifts</vt:lpstr>
      <vt:lpstr>Simple landscape</vt:lpstr>
      <vt:lpstr>Rugged landscape</vt:lpstr>
      <vt:lpstr>Adaptive peak shift</vt:lpstr>
      <vt:lpstr>SIM &amp; rugged landscapes</vt:lpstr>
      <vt:lpstr>Model</vt:lpstr>
      <vt:lpstr>Adaptation rate</vt:lpstr>
      <vt:lpstr>SIM Breaks the adaptability-adaptedness trade-off</vt:lpstr>
      <vt:lpstr>Conclusions</vt:lpstr>
      <vt:lpstr>Predicting Microbial Growth in a Mixed Culture</vt:lpstr>
      <vt:lpstr>Competition experiments</vt:lpstr>
      <vt:lpstr>Growth curve data</vt:lpstr>
      <vt:lpstr>Mixed culture prediction</vt:lpstr>
      <vt:lpstr>Summary</vt:lpstr>
      <vt:lpstr>Future directions</vt:lpstr>
      <vt:lpstr>Summary</vt:lpstr>
      <vt:lpstr>Acknowledgments</vt:lpstr>
    </vt:vector>
  </TitlesOfParts>
  <Company>TAU</Company>
  <LinksUpToDate>false</LinksUpToDate>
  <SharedDoc>false</SharedDoc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Stress-induced mutagenesis: population genetics models</dc:title>
  <dc:creator>Yoav Ram</dc:creator>
  <cp:lastModifiedBy>Yoav Ram</cp:lastModifiedBy>
  <cp:revision>116</cp:revision>
  <cp:lastPrinted>2016-12-11T10:39:11Z</cp:lastPrinted>
  <dcterms:created xsi:type="dcterms:W3CDTF">2013-10-16T06:44:56Z</dcterms:created>
  <dcterms:modified xsi:type="dcterms:W3CDTF">2016-12-21T22:17:57Z</dcterms:modified>
</cp:coreProperties>
</file>